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290" r:id="rId4"/>
    <p:sldId id="289" r:id="rId5"/>
    <p:sldId id="291" r:id="rId6"/>
    <p:sldId id="288" r:id="rId7"/>
    <p:sldId id="257" r:id="rId8"/>
    <p:sldId id="258" r:id="rId9"/>
    <p:sldId id="284" r:id="rId10"/>
    <p:sldId id="283" r:id="rId11"/>
    <p:sldId id="286" r:id="rId12"/>
    <p:sldId id="287" r:id="rId13"/>
    <p:sldId id="285" r:id="rId14"/>
    <p:sldId id="261" r:id="rId15"/>
    <p:sldId id="268" r:id="rId16"/>
    <p:sldId id="269" r:id="rId17"/>
    <p:sldId id="270" r:id="rId18"/>
    <p:sldId id="279" r:id="rId19"/>
    <p:sldId id="271" r:id="rId20"/>
    <p:sldId id="272" r:id="rId21"/>
    <p:sldId id="273" r:id="rId22"/>
    <p:sldId id="274" r:id="rId23"/>
    <p:sldId id="280" r:id="rId24"/>
    <p:sldId id="275" r:id="rId25"/>
    <p:sldId id="259" r:id="rId26"/>
    <p:sldId id="276" r:id="rId27"/>
    <p:sldId id="260" r:id="rId28"/>
    <p:sldId id="277" r:id="rId29"/>
    <p:sldId id="278" r:id="rId30"/>
    <p:sldId id="264" r:id="rId31"/>
    <p:sldId id="266" r:id="rId32"/>
    <p:sldId id="265" r:id="rId33"/>
  </p:sldIdLst>
  <p:sldSz cx="12192000" cy="6858000"/>
  <p:notesSz cx="6858000" cy="9144000"/>
  <p:embeddedFontLst>
    <p:embeddedFont>
      <p:font typeface="Consolas" panose="020B0609020204030204" pitchFamily="49" charset="0"/>
      <p:regular r:id="rId34"/>
      <p:bold r:id="rId35"/>
      <p:italic r:id="rId36"/>
      <p:boldItalic r:id="rId37"/>
    </p:embeddedFont>
    <p:embeddedFont>
      <p:font typeface="Cambria Math" panose="02040503050406030204" pitchFamily="18" charset="0"/>
      <p:regular r:id="rId38"/>
    </p:embeddedFont>
    <p:embeddedFont>
      <p:font typeface="Segoe UI Black" panose="020B0A02040204020203" pitchFamily="34" charset="0"/>
      <p:bold r:id="rId39"/>
      <p:boldItalic r:id="rId40"/>
    </p:embeddedFont>
    <p:embeddedFont>
      <p:font typeface="Segoe UI Light" panose="020B0502040204020203" pitchFamily="34" charset="0"/>
      <p:regular r:id="rId41"/>
      <p:italic r:id="rId42"/>
    </p:embeddedFont>
    <p:embeddedFont>
      <p:font typeface="Segoe UI" panose="020B0502040204020203"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D6D6CE"/>
    <a:srgbClr val="D3D3D5"/>
    <a:srgbClr val="435B39"/>
    <a:srgbClr val="363932"/>
    <a:srgbClr val="014D67"/>
    <a:srgbClr val="343434"/>
    <a:srgbClr val="121212"/>
    <a:srgbClr val="C17B23"/>
    <a:srgbClr val="5149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84"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a:t>
            </a:r>
            <a:r>
              <a:rPr lang="en-US" cap="small" dirty="0" err="1"/>
              <a:t>o</a:t>
            </a:r>
            <a:r>
              <a:rPr lang="en-US" dirty="0" err="1"/>
              <a:t>T</a:t>
            </a:r>
            <a:r>
              <a:rPr lang="en-US" dirty="0"/>
              <a:t> Template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Divisors and Labels"/>
          <p:cNvGrpSpPr/>
          <p:nvPr/>
        </p:nvGrpSpPr>
        <p:grpSpPr>
          <a:xfrm>
            <a:off x="4762500" y="146925"/>
            <a:ext cx="7343250" cy="6527284"/>
            <a:chOff x="4762500" y="146925"/>
            <a:chExt cx="7343250" cy="6527284"/>
          </a:xfrm>
        </p:grpSpPr>
        <p:cxnSp>
          <p:nvCxnSpPr>
            <p:cNvPr id="5"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5" name="Azure / Ingenu Divisor"/>
            <p:cNvCxnSpPr/>
            <p:nvPr/>
          </p:nvCxnSpPr>
          <p:spPr>
            <a:xfrm flipH="1">
              <a:off x="4790550" y="4685390"/>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17" name="Ingenu / Field Divisor"/>
            <p:cNvCxnSpPr/>
            <p:nvPr/>
          </p:nvCxnSpPr>
          <p:spPr>
            <a:xfrm flipH="1">
              <a:off x="4790550" y="5761771"/>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7" name="AZURE"/>
            <p:cNvSpPr txBox="1"/>
            <p:nvPr/>
          </p:nvSpPr>
          <p:spPr>
            <a:xfrm rot="5400000">
              <a:off x="4534353" y="3966699"/>
              <a:ext cx="864852" cy="369332"/>
            </a:xfrm>
            <a:prstGeom prst="rect">
              <a:avLst/>
            </a:prstGeom>
            <a:noFill/>
          </p:spPr>
          <p:txBody>
            <a:bodyPr wrap="none" rtlCol="0">
              <a:spAutoFit/>
            </a:bodyPr>
            <a:lstStyle/>
            <a:p>
              <a:r>
                <a:rPr lang="en-US" dirty="0"/>
                <a:t>AZURE</a:t>
              </a:r>
            </a:p>
          </p:txBody>
        </p:sp>
        <p:sp>
          <p:nvSpPr>
            <p:cNvPr id="119" name="INGENU"/>
            <p:cNvSpPr txBox="1"/>
            <p:nvPr/>
          </p:nvSpPr>
          <p:spPr>
            <a:xfrm rot="5400000">
              <a:off x="4475299" y="5085625"/>
              <a:ext cx="982961" cy="369332"/>
            </a:xfrm>
            <a:prstGeom prst="rect">
              <a:avLst/>
            </a:prstGeom>
            <a:noFill/>
          </p:spPr>
          <p:txBody>
            <a:bodyPr wrap="none" rtlCol="0">
              <a:spAutoFit/>
            </a:bodyPr>
            <a:lstStyle/>
            <a:p>
              <a:r>
                <a:rPr lang="en-US" dirty="0"/>
                <a:t>INGENU</a:t>
              </a:r>
            </a:p>
          </p:txBody>
        </p:sp>
        <p:sp>
          <p:nvSpPr>
            <p:cNvPr id="120" name="FIELD"/>
            <p:cNvSpPr txBox="1"/>
            <p:nvPr/>
          </p:nvSpPr>
          <p:spPr>
            <a:xfrm rot="5400000">
              <a:off x="4605944" y="6080348"/>
              <a:ext cx="721672" cy="369332"/>
            </a:xfrm>
            <a:prstGeom prst="rect">
              <a:avLst/>
            </a:prstGeom>
            <a:noFill/>
          </p:spPr>
          <p:txBody>
            <a:bodyPr wrap="none" rtlCol="0">
              <a:spAutoFit/>
            </a:bodyPr>
            <a:lstStyle/>
            <a:p>
              <a:r>
                <a:rPr lang="en-US" dirty="0"/>
                <a:t>FIELD</a:t>
              </a:r>
            </a:p>
          </p:txBody>
        </p:sp>
      </p:grpSp>
      <p:pic>
        <p:nvPicPr>
          <p:cNvPr id="46" name="Field Devices"/>
          <p:cNvPicPr>
            <a:picLocks noChangeAspect="1"/>
          </p:cNvPicPr>
          <p:nvPr/>
        </p:nvPicPr>
        <p:blipFill>
          <a:blip r:embed="rId2"/>
          <a:stretch>
            <a:fillRect/>
          </a:stretch>
        </p:blipFill>
        <p:spPr>
          <a:xfrm>
            <a:off x="6966496" y="5950887"/>
            <a:ext cx="3420152" cy="810838"/>
          </a:xfrm>
          <a:prstGeom prst="rect">
            <a:avLst/>
          </a:prstGeom>
        </p:spPr>
      </p:pic>
      <p:sp>
        <p:nvSpPr>
          <p:cNvPr id="299" name="Ingenu Resources"/>
          <p:cNvSpPr/>
          <p:nvPr/>
        </p:nvSpPr>
        <p:spPr>
          <a:xfrm>
            <a:off x="5273898" y="4781229"/>
            <a:ext cx="6761527" cy="880432"/>
          </a:xfrm>
          <a:prstGeom prst="roundRect">
            <a:avLst>
              <a:gd name="adj" fmla="val 7693"/>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RPMA"/>
          <p:cNvGrpSpPr/>
          <p:nvPr/>
        </p:nvGrpSpPr>
        <p:grpSpPr>
          <a:xfrm>
            <a:off x="5536138" y="5284299"/>
            <a:ext cx="6303437" cy="293615"/>
            <a:chOff x="5536138" y="5360499"/>
            <a:chExt cx="6303437" cy="293615"/>
          </a:xfrm>
        </p:grpSpPr>
        <p:grpSp>
          <p:nvGrpSpPr>
            <p:cNvPr id="1041" name="IoT Hub"/>
            <p:cNvGrpSpPr/>
            <p:nvPr/>
          </p:nvGrpSpPr>
          <p:grpSpPr>
            <a:xfrm>
              <a:off x="5536138" y="5360499"/>
              <a:ext cx="6303437" cy="293615"/>
              <a:chOff x="1761960" y="5825608"/>
              <a:chExt cx="6303437" cy="293615"/>
            </a:xfrm>
          </p:grpSpPr>
          <p:sp>
            <p:nvSpPr>
              <p:cNvPr id="1043" name="Rectangle: Rounded Corners 1042"/>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RPMA Access Point</a:t>
                </a:r>
                <a:endParaRPr lang="en-US" sz="1600" dirty="0"/>
              </a:p>
            </p:txBody>
          </p:sp>
          <p:sp>
            <p:nvSpPr>
              <p:cNvPr id="1044" name="Rectangle 1043"/>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033" name="Picture 1032"/>
            <p:cNvPicPr>
              <a:picLocks noChangeAspect="1"/>
            </p:cNvPicPr>
            <p:nvPr/>
          </p:nvPicPr>
          <p:blipFill rotWithShape="1">
            <a:blip r:embed="rId3"/>
            <a:srcRect l="4667" t="23922" r="2941" b="29734"/>
            <a:stretch/>
          </p:blipFill>
          <p:spPr>
            <a:xfrm>
              <a:off x="5590267" y="5401961"/>
              <a:ext cx="747481" cy="210902"/>
            </a:xfrm>
            <a:prstGeom prst="rect">
              <a:avLst/>
            </a:prstGeom>
          </p:spPr>
        </p:pic>
      </p:grpSp>
      <p:grpSp>
        <p:nvGrpSpPr>
          <p:cNvPr id="13" name="Intellect"/>
          <p:cNvGrpSpPr/>
          <p:nvPr/>
        </p:nvGrpSpPr>
        <p:grpSpPr>
          <a:xfrm>
            <a:off x="5536138" y="4888169"/>
            <a:ext cx="6303437" cy="293615"/>
            <a:chOff x="5536138" y="5016393"/>
            <a:chExt cx="6303437" cy="293615"/>
          </a:xfrm>
        </p:grpSpPr>
        <p:grpSp>
          <p:nvGrpSpPr>
            <p:cNvPr id="1036" name="IoT Hub"/>
            <p:cNvGrpSpPr/>
            <p:nvPr/>
          </p:nvGrpSpPr>
          <p:grpSpPr>
            <a:xfrm>
              <a:off x="5536138" y="5016393"/>
              <a:ext cx="6303437" cy="293615"/>
              <a:chOff x="1761960" y="5825608"/>
              <a:chExt cx="6303437" cy="293615"/>
            </a:xfrm>
          </p:grpSpPr>
          <p:sp>
            <p:nvSpPr>
              <p:cNvPr id="1037" name="Rectangle: Rounded Corners 1036"/>
              <p:cNvSpPr/>
              <p:nvPr/>
            </p:nvSpPr>
            <p:spPr>
              <a:xfrm>
                <a:off x="1761960" y="5825608"/>
                <a:ext cx="630343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err="1">
                    <a:solidFill>
                      <a:schemeClr val="tx1"/>
                    </a:solidFill>
                  </a:rPr>
                  <a:t>Ingenu</a:t>
                </a:r>
                <a:r>
                  <a:rPr lang="en-US" sz="1600" dirty="0">
                    <a:solidFill>
                      <a:schemeClr val="tx1"/>
                    </a:solidFill>
                  </a:rPr>
                  <a:t> Intellect Platform - REST or AMQP</a:t>
                </a:r>
                <a:endParaRPr lang="en-US" sz="1600" dirty="0"/>
              </a:p>
            </p:txBody>
          </p:sp>
          <p:sp>
            <p:nvSpPr>
              <p:cNvPr id="1039" name="Rectangle 1038"/>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en-US" sz="900" b="1" dirty="0">
                  <a:solidFill>
                    <a:srgbClr val="000000"/>
                  </a:solidFill>
                </a:endParaRPr>
              </a:p>
            </p:txBody>
          </p:sp>
        </p:gr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1435" t="24217" r="11192" b="27582"/>
            <a:stretch/>
          </p:blipFill>
          <p:spPr>
            <a:xfrm>
              <a:off x="5590267" y="5052629"/>
              <a:ext cx="747481" cy="210530"/>
            </a:xfrm>
            <a:prstGeom prst="rect">
              <a:avLst/>
            </a:prstGeom>
          </p:spPr>
        </p:pic>
      </p:grpSp>
      <p:grpSp>
        <p:nvGrpSpPr>
          <p:cNvPr id="17" name="Resource Group"/>
          <p:cNvGrpSpPr/>
          <p:nvPr/>
        </p:nvGrpSpPr>
        <p:grpSpPr>
          <a:xfrm>
            <a:off x="5298230" y="146925"/>
            <a:ext cx="6761527" cy="4455556"/>
            <a:chOff x="5298230" y="146925"/>
            <a:chExt cx="6761527" cy="4455556"/>
          </a:xfrm>
        </p:grpSpPr>
        <p:sp>
          <p:nvSpPr>
            <p:cNvPr id="3" name="Resource Group Boundary"/>
            <p:cNvSpPr/>
            <p:nvPr/>
          </p:nvSpPr>
          <p:spPr>
            <a:xfrm>
              <a:off x="5298230" y="146925"/>
              <a:ext cx="6761527" cy="4455556"/>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Resource Group"/>
            <p:cNvGrpSpPr/>
            <p:nvPr/>
          </p:nvGrpSpPr>
          <p:grpSpPr>
            <a:xfrm>
              <a:off x="5391020" y="228906"/>
              <a:ext cx="1223375" cy="369332"/>
              <a:chOff x="5329096" y="193690"/>
              <a:chExt cx="1223375" cy="369332"/>
            </a:xfrm>
          </p:grpSpPr>
          <p:grpSp>
            <p:nvGrpSpPr>
              <p:cNvPr id="186" name="Resource Group Icon"/>
              <p:cNvGrpSpPr>
                <a:grpSpLocks noChangeAspect="1"/>
              </p:cNvGrpSpPr>
              <p:nvPr/>
            </p:nvGrpSpPr>
            <p:grpSpPr>
              <a:xfrm>
                <a:off x="5329096" y="254739"/>
                <a:ext cx="290236" cy="234900"/>
                <a:chOff x="4736118" y="674973"/>
                <a:chExt cx="379735" cy="307335"/>
              </a:xfrm>
            </p:grpSpPr>
            <p:sp>
              <p:nvSpPr>
                <p:cNvPr id="187" name="Freeform: Shape 186"/>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8" name="Freeform: Shape 187"/>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9" name="Diamond 188"/>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0" name="Freeform: Shape 189"/>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1" name="TextBox 190"/>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43" name="App Service Plan"/>
          <p:cNvGrpSpPr/>
          <p:nvPr/>
        </p:nvGrpSpPr>
        <p:grpSpPr>
          <a:xfrm>
            <a:off x="5392792" y="1824589"/>
            <a:ext cx="6567560" cy="980083"/>
            <a:chOff x="1764046" y="2498982"/>
            <a:chExt cx="6127417" cy="914400"/>
          </a:xfrm>
        </p:grpSpPr>
        <p:sp>
          <p:nvSpPr>
            <p:cNvPr id="60" name="Rectangle: Rounded Corners 59"/>
            <p:cNvSpPr/>
            <p:nvPr/>
          </p:nvSpPr>
          <p:spPr>
            <a:xfrm>
              <a:off x="1764046" y="2498982"/>
              <a:ext cx="6127417" cy="914400"/>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Rectangle 61"/>
            <p:cNvSpPr/>
            <p:nvPr/>
          </p:nvSpPr>
          <p:spPr>
            <a:xfrm>
              <a:off x="2072871" y="249898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App Service Plan</a:t>
              </a:r>
              <a:br>
                <a:rPr lang="en-US" sz="900" dirty="0">
                  <a:solidFill>
                    <a:srgbClr val="000000"/>
                  </a:solidFill>
                </a:rPr>
              </a:br>
              <a:r>
                <a:rPr lang="en-US" sz="1050" b="1" dirty="0" err="1">
                  <a:solidFill>
                    <a:srgbClr val="000000"/>
                  </a:solidFill>
                </a:rPr>
                <a:t>ingenuplan</a:t>
              </a:r>
              <a:endParaRPr lang="en-US" sz="1050" b="1" dirty="0">
                <a:solidFill>
                  <a:srgbClr val="000000"/>
                </a:solidFill>
              </a:endParaRPr>
            </a:p>
          </p:txBody>
        </p:sp>
        <p:grpSp>
          <p:nvGrpSpPr>
            <p:cNvPr id="79" name="App Service Plan Icon"/>
            <p:cNvGrpSpPr>
              <a:grpSpLocks noChangeAspect="1"/>
            </p:cNvGrpSpPr>
            <p:nvPr/>
          </p:nvGrpSpPr>
          <p:grpSpPr>
            <a:xfrm>
              <a:off x="1815895" y="2536299"/>
              <a:ext cx="201168" cy="221012"/>
              <a:chOff x="3648075" y="1028700"/>
              <a:chExt cx="4981576" cy="4943476"/>
            </a:xfrm>
          </p:grpSpPr>
          <p:sp>
            <p:nvSpPr>
              <p:cNvPr id="80" name="Rectangle: Rounded Corners 79"/>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1" name="Freeform: Shape 80"/>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2" name="Freeform: Shape 81"/>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nvGrpSpPr>
              <p:cNvPr id="83" name="Group 82"/>
              <p:cNvGrpSpPr/>
              <p:nvPr/>
            </p:nvGrpSpPr>
            <p:grpSpPr>
              <a:xfrm>
                <a:off x="4705350" y="3486151"/>
                <a:ext cx="3924301" cy="2486025"/>
                <a:chOff x="4705350" y="3486151"/>
                <a:chExt cx="3924301" cy="2486025"/>
              </a:xfrm>
            </p:grpSpPr>
            <p:sp>
              <p:nvSpPr>
                <p:cNvPr id="84" name="Freeform: Shape 83"/>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sp>
              <p:nvSpPr>
                <p:cNvPr id="85" name="Freeform: Shape 84"/>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2800" kern="0">
                    <a:solidFill>
                      <a:sysClr val="windowText" lastClr="000000"/>
                    </a:solidFill>
                  </a:endParaRPr>
                </a:p>
              </p:txBody>
            </p:sp>
          </p:grpSp>
        </p:grpSp>
      </p:grpSp>
      <p:grpSp>
        <p:nvGrpSpPr>
          <p:cNvPr id="42" name="Function App"/>
          <p:cNvGrpSpPr/>
          <p:nvPr/>
        </p:nvGrpSpPr>
        <p:grpSpPr>
          <a:xfrm>
            <a:off x="7736230" y="2139943"/>
            <a:ext cx="4187546" cy="646855"/>
            <a:chOff x="2073953" y="2793202"/>
            <a:chExt cx="3906906" cy="603504"/>
          </a:xfrm>
        </p:grpSpPr>
        <p:sp>
          <p:nvSpPr>
            <p:cNvPr id="64" name="Rectangle: Rounded Corners 63"/>
            <p:cNvSpPr/>
            <p:nvPr/>
          </p:nvSpPr>
          <p:spPr>
            <a:xfrm>
              <a:off x="2073953" y="2793202"/>
              <a:ext cx="3906906"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p:cNvSpPr/>
            <p:nvPr/>
          </p:nvSpPr>
          <p:spPr>
            <a:xfrm>
              <a:off x="2382777" y="279320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 App</a:t>
              </a:r>
              <a:br>
                <a:rPr lang="en-US" sz="900" dirty="0">
                  <a:solidFill>
                    <a:srgbClr val="000000"/>
                  </a:solidFill>
                </a:rPr>
              </a:br>
              <a:r>
                <a:rPr lang="en-US" sz="1050" b="1" dirty="0" err="1">
                  <a:solidFill>
                    <a:srgbClr val="000000"/>
                  </a:solidFill>
                </a:rPr>
                <a:t>ingenufunctions</a:t>
              </a:r>
              <a:endParaRPr lang="en-US" sz="1050" b="1" dirty="0">
                <a:solidFill>
                  <a:srgbClr val="000000"/>
                </a:solidFill>
              </a:endParaRPr>
            </a:p>
          </p:txBody>
        </p:sp>
        <p:grpSp>
          <p:nvGrpSpPr>
            <p:cNvPr id="74" name="Funtcion Logo"/>
            <p:cNvGrpSpPr>
              <a:grpSpLocks noChangeAspect="1"/>
            </p:cNvGrpSpPr>
            <p:nvPr/>
          </p:nvGrpSpPr>
          <p:grpSpPr>
            <a:xfrm>
              <a:off x="2129615" y="2856866"/>
              <a:ext cx="201168" cy="173848"/>
              <a:chOff x="2017062" y="1766185"/>
              <a:chExt cx="269889" cy="233236"/>
            </a:xfrm>
          </p:grpSpPr>
          <p:sp>
            <p:nvSpPr>
              <p:cNvPr id="75" name="Freeform: Shape 74"/>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6" name="Freeform: Shape 75"/>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7" name="Freeform: Shape 76"/>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78" name="Freeform: Shape 77"/>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9" name="Storage Account"/>
          <p:cNvGrpSpPr/>
          <p:nvPr/>
        </p:nvGrpSpPr>
        <p:grpSpPr>
          <a:xfrm>
            <a:off x="8988353" y="1336626"/>
            <a:ext cx="1906218" cy="314706"/>
            <a:chOff x="1720920" y="6265607"/>
            <a:chExt cx="1778468" cy="293615"/>
          </a:xfrm>
        </p:grpSpPr>
        <p:sp>
          <p:nvSpPr>
            <p:cNvPr id="183" name="Rectangle: Rounded Corners 182"/>
            <p:cNvSpPr/>
            <p:nvPr/>
          </p:nvSpPr>
          <p:spPr>
            <a:xfrm>
              <a:off x="1720920" y="6265607"/>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4" name="Rectangle 183"/>
            <p:cNvSpPr/>
            <p:nvPr/>
          </p:nvSpPr>
          <p:spPr>
            <a:xfrm>
              <a:off x="2027070" y="626560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ingenustorage</a:t>
              </a:r>
              <a:endParaRPr lang="en-US" sz="1050" b="1" dirty="0">
                <a:solidFill>
                  <a:srgbClr val="000000"/>
                </a:solidFill>
              </a:endParaRPr>
            </a:p>
          </p:txBody>
        </p:sp>
        <p:sp>
          <p:nvSpPr>
            <p:cNvPr id="181" name="Storage Account Icon"/>
            <p:cNvSpPr>
              <a:spLocks noChangeAspect="1" noEditPoints="1"/>
            </p:cNvSpPr>
            <p:nvPr/>
          </p:nvSpPr>
          <p:spPr bwMode="auto">
            <a:xfrm>
              <a:off x="1778712" y="632605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216" name="Azure Function Device-to-Cloud"/>
          <p:cNvGrpSpPr/>
          <p:nvPr/>
        </p:nvGrpSpPr>
        <p:grpSpPr>
          <a:xfrm>
            <a:off x="9997139" y="2453568"/>
            <a:ext cx="1906218" cy="314706"/>
            <a:chOff x="2389459" y="3085808"/>
            <a:chExt cx="1778468" cy="293615"/>
          </a:xfrm>
        </p:grpSpPr>
        <p:sp>
          <p:nvSpPr>
            <p:cNvPr id="217" name="Rectangle: Rounded Corners 216"/>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8" name="Rectangle 217"/>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IntellectRest2IoTHubJs</a:t>
              </a:r>
            </a:p>
          </p:txBody>
        </p:sp>
        <p:grpSp>
          <p:nvGrpSpPr>
            <p:cNvPr id="219" name="Funtcion Logo"/>
            <p:cNvGrpSpPr>
              <a:grpSpLocks noChangeAspect="1"/>
            </p:cNvGrpSpPr>
            <p:nvPr/>
          </p:nvGrpSpPr>
          <p:grpSpPr>
            <a:xfrm>
              <a:off x="2441950" y="3145690"/>
              <a:ext cx="201168" cy="173848"/>
              <a:chOff x="2017062" y="1766185"/>
              <a:chExt cx="269889" cy="233236"/>
            </a:xfrm>
          </p:grpSpPr>
          <p:sp>
            <p:nvSpPr>
              <p:cNvPr id="220" name="Freeform: Shape 219"/>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1" name="Freeform: Shape 220"/>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2" name="Freeform: Shape 221"/>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3" name="Freeform: Shape 222"/>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grpSp>
        <p:nvGrpSpPr>
          <p:cNvPr id="37" name="IoT Hub"/>
          <p:cNvGrpSpPr/>
          <p:nvPr/>
        </p:nvGrpSpPr>
        <p:grpSpPr>
          <a:xfrm>
            <a:off x="5391018" y="4179138"/>
            <a:ext cx="6512337" cy="314706"/>
            <a:chOff x="1761959" y="5825608"/>
            <a:chExt cx="6075897" cy="293615"/>
          </a:xfrm>
        </p:grpSpPr>
        <p:sp>
          <p:nvSpPr>
            <p:cNvPr id="174" name="Rectangle: Rounded Corners 173"/>
            <p:cNvSpPr/>
            <p:nvPr/>
          </p:nvSpPr>
          <p:spPr>
            <a:xfrm>
              <a:off x="1761959" y="5825608"/>
              <a:ext cx="607589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2" name="IoT Hub Icon"/>
            <p:cNvSpPr>
              <a:spLocks noChangeAspect="1"/>
            </p:cNvSpPr>
            <p:nvPr/>
          </p:nvSpPr>
          <p:spPr>
            <a:xfrm>
              <a:off x="1814450" y="5871425"/>
              <a:ext cx="200340" cy="201168"/>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175" name="Rectangle 174"/>
            <p:cNvSpPr/>
            <p:nvPr/>
          </p:nvSpPr>
          <p:spPr>
            <a:xfrm>
              <a:off x="2068110" y="58256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IoT Hub</a:t>
              </a:r>
              <a:br>
                <a:rPr lang="en-US" sz="900" dirty="0">
                  <a:solidFill>
                    <a:srgbClr val="000000"/>
                  </a:solidFill>
                </a:rPr>
              </a:br>
              <a:r>
                <a:rPr lang="en-US" sz="1050" b="1" dirty="0" err="1">
                  <a:solidFill>
                    <a:srgbClr val="000000"/>
                  </a:solidFill>
                </a:rPr>
                <a:t>ingenuhub</a:t>
              </a:r>
              <a:endParaRPr lang="en-US" sz="1050" b="1" dirty="0">
                <a:solidFill>
                  <a:srgbClr val="000000"/>
                </a:solidFill>
              </a:endParaRPr>
            </a:p>
          </p:txBody>
        </p:sp>
      </p:grpSp>
      <p:grpSp>
        <p:nvGrpSpPr>
          <p:cNvPr id="38" name="Stream Analytics Job"/>
          <p:cNvGrpSpPr/>
          <p:nvPr/>
        </p:nvGrpSpPr>
        <p:grpSpPr>
          <a:xfrm>
            <a:off x="5391020" y="3720734"/>
            <a:ext cx="4610466" cy="314706"/>
            <a:chOff x="1720920" y="5874211"/>
            <a:chExt cx="4301484" cy="293615"/>
          </a:xfrm>
        </p:grpSpPr>
        <p:sp>
          <p:nvSpPr>
            <p:cNvPr id="178" name="Rectangle: Rounded Corners 177"/>
            <p:cNvSpPr/>
            <p:nvPr/>
          </p:nvSpPr>
          <p:spPr>
            <a:xfrm>
              <a:off x="1720920" y="5874211"/>
              <a:ext cx="4301484"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0" name="Rectangle 179"/>
            <p:cNvSpPr/>
            <p:nvPr/>
          </p:nvSpPr>
          <p:spPr>
            <a:xfrm>
              <a:off x="2027070" y="587421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Stream Analytics Job</a:t>
              </a:r>
              <a:br>
                <a:rPr lang="en-US" sz="900" dirty="0">
                  <a:solidFill>
                    <a:srgbClr val="000000"/>
                  </a:solidFill>
                </a:rPr>
              </a:br>
              <a:r>
                <a:rPr lang="en-US" sz="1050" b="1" dirty="0" err="1">
                  <a:solidFill>
                    <a:srgbClr val="000000"/>
                  </a:solidFill>
                </a:rPr>
                <a:t>ingenujob</a:t>
              </a:r>
              <a:endParaRPr lang="en-US" sz="1050" b="1" dirty="0">
                <a:solidFill>
                  <a:srgbClr val="000000"/>
                </a:solidFill>
              </a:endParaRPr>
            </a:p>
          </p:txBody>
        </p:sp>
        <p:sp>
          <p:nvSpPr>
            <p:cNvPr id="171" name="Stream Analytics Icon"/>
            <p:cNvSpPr>
              <a:spLocks noChangeAspect="1"/>
            </p:cNvSpPr>
            <p:nvPr/>
          </p:nvSpPr>
          <p:spPr bwMode="auto">
            <a:xfrm>
              <a:off x="1770109" y="5943142"/>
              <a:ext cx="201168" cy="154939"/>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grpSp>
      <p:grpSp>
        <p:nvGrpSpPr>
          <p:cNvPr id="8" name="SQL Server"/>
          <p:cNvGrpSpPr/>
          <p:nvPr/>
        </p:nvGrpSpPr>
        <p:grpSpPr>
          <a:xfrm>
            <a:off x="5391019" y="2938819"/>
            <a:ext cx="2263992" cy="646855"/>
            <a:chOff x="1764047" y="4812008"/>
            <a:chExt cx="2112264" cy="603504"/>
          </a:xfrm>
        </p:grpSpPr>
        <p:sp>
          <p:nvSpPr>
            <p:cNvPr id="128" name="Rectangle: Rounded Corners 127"/>
            <p:cNvSpPr/>
            <p:nvPr/>
          </p:nvSpPr>
          <p:spPr>
            <a:xfrm>
              <a:off x="1764047" y="4812008"/>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46" name="SQL DB Icon"/>
            <p:cNvGrpSpPr>
              <a:grpSpLocks noChangeAspect="1"/>
            </p:cNvGrpSpPr>
            <p:nvPr/>
          </p:nvGrpSpPr>
          <p:grpSpPr>
            <a:xfrm>
              <a:off x="1849106" y="4856321"/>
              <a:ext cx="151642" cy="201168"/>
              <a:chOff x="2310438" y="7802038"/>
              <a:chExt cx="314618" cy="417371"/>
            </a:xfrm>
          </p:grpSpPr>
          <p:sp>
            <p:nvSpPr>
              <p:cNvPr id="144"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145"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sp>
          <p:nvSpPr>
            <p:cNvPr id="129" name="Rectangle 128"/>
            <p:cNvSpPr/>
            <p:nvPr/>
          </p:nvSpPr>
          <p:spPr>
            <a:xfrm>
              <a:off x="2072871" y="4812009"/>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Server</a:t>
              </a:r>
              <a:br>
                <a:rPr lang="en-US" sz="900" dirty="0">
                  <a:solidFill>
                    <a:srgbClr val="000000"/>
                  </a:solidFill>
                </a:rPr>
              </a:br>
              <a:r>
                <a:rPr lang="en-US" sz="1050" b="1" dirty="0" err="1">
                  <a:solidFill>
                    <a:srgbClr val="000000"/>
                  </a:solidFill>
                </a:rPr>
                <a:t>ingenusql</a:t>
              </a:r>
              <a:endParaRPr lang="en-US" sz="1050" b="1" dirty="0">
                <a:solidFill>
                  <a:srgbClr val="000000"/>
                </a:solidFill>
              </a:endParaRPr>
            </a:p>
          </p:txBody>
        </p:sp>
      </p:grpSp>
      <p:grpSp>
        <p:nvGrpSpPr>
          <p:cNvPr id="2" name="SQL Database"/>
          <p:cNvGrpSpPr/>
          <p:nvPr/>
        </p:nvGrpSpPr>
        <p:grpSpPr>
          <a:xfrm>
            <a:off x="5729188" y="3252443"/>
            <a:ext cx="1906218" cy="314706"/>
            <a:chOff x="2079553" y="5104614"/>
            <a:chExt cx="1778468" cy="293615"/>
          </a:xfrm>
        </p:grpSpPr>
        <p:sp>
          <p:nvSpPr>
            <p:cNvPr id="130" name="Rectangle: Rounded Corners 129"/>
            <p:cNvSpPr/>
            <p:nvPr/>
          </p:nvSpPr>
          <p:spPr>
            <a:xfrm>
              <a:off x="2079553" y="5104614"/>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1" name="Rectangle 130"/>
            <p:cNvSpPr/>
            <p:nvPr/>
          </p:nvSpPr>
          <p:spPr>
            <a:xfrm>
              <a:off x="2385703" y="5104614"/>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SQL Database </a:t>
              </a:r>
            </a:p>
            <a:p>
              <a:r>
                <a:rPr lang="en-US" sz="1050" b="1" dirty="0" err="1">
                  <a:solidFill>
                    <a:srgbClr val="000000"/>
                  </a:solidFill>
                </a:rPr>
                <a:t>ingenudb</a:t>
              </a:r>
              <a:endParaRPr lang="en-US" sz="1050" b="1" dirty="0">
                <a:solidFill>
                  <a:srgbClr val="000000"/>
                </a:solidFill>
              </a:endParaRPr>
            </a:p>
          </p:txBody>
        </p:sp>
        <p:grpSp>
          <p:nvGrpSpPr>
            <p:cNvPr id="97" name="SQL DB Icon"/>
            <p:cNvGrpSpPr>
              <a:grpSpLocks noChangeAspect="1"/>
            </p:cNvGrpSpPr>
            <p:nvPr/>
          </p:nvGrpSpPr>
          <p:grpSpPr>
            <a:xfrm>
              <a:off x="2157177" y="5145145"/>
              <a:ext cx="151642" cy="201168"/>
              <a:chOff x="2310438" y="7802038"/>
              <a:chExt cx="314618" cy="417371"/>
            </a:xfrm>
          </p:grpSpPr>
          <p:sp>
            <p:nvSpPr>
              <p:cNvPr id="98" name="Freeform 36"/>
              <p:cNvSpPr>
                <a:spLocks/>
              </p:cNvSpPr>
              <p:nvPr/>
            </p:nvSpPr>
            <p:spPr bwMode="auto">
              <a:xfrm>
                <a:off x="2453446" y="8003308"/>
                <a:ext cx="31780" cy="43432"/>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sp>
            <p:nvSpPr>
              <p:cNvPr id="99" name="Freeform 37"/>
              <p:cNvSpPr>
                <a:spLocks noEditPoints="1"/>
              </p:cNvSpPr>
              <p:nvPr/>
            </p:nvSpPr>
            <p:spPr bwMode="auto">
              <a:xfrm>
                <a:off x="2310438" y="7802038"/>
                <a:ext cx="314618" cy="417371"/>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2800" kern="0">
                  <a:solidFill>
                    <a:sysClr val="windowText" lastClr="000000"/>
                  </a:solidFill>
                </a:endParaRPr>
              </a:p>
            </p:txBody>
          </p:sp>
        </p:grpSp>
      </p:grpSp>
      <p:grpSp>
        <p:nvGrpSpPr>
          <p:cNvPr id="12" name="Service Bus Namespace"/>
          <p:cNvGrpSpPr/>
          <p:nvPr/>
        </p:nvGrpSpPr>
        <p:grpSpPr>
          <a:xfrm>
            <a:off x="7757099" y="2938818"/>
            <a:ext cx="2263992" cy="646855"/>
            <a:chOff x="2279142" y="5368912"/>
            <a:chExt cx="2112264" cy="603504"/>
          </a:xfrm>
        </p:grpSpPr>
        <p:sp>
          <p:nvSpPr>
            <p:cNvPr id="158" name="Rectangle: Rounded Corners 157"/>
            <p:cNvSpPr/>
            <p:nvPr/>
          </p:nvSpPr>
          <p:spPr>
            <a:xfrm>
              <a:off x="2279142" y="5368912"/>
              <a:ext cx="2112264" cy="603504"/>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Event Hubs Icon"/>
            <p:cNvSpPr>
              <a:spLocks noChangeAspect="1"/>
            </p:cNvSpPr>
            <p:nvPr/>
          </p:nvSpPr>
          <p:spPr bwMode="auto">
            <a:xfrm>
              <a:off x="2343762" y="5413225"/>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0" name="Rectangle 159"/>
            <p:cNvSpPr/>
            <p:nvPr/>
          </p:nvSpPr>
          <p:spPr>
            <a:xfrm>
              <a:off x="2587966" y="5368913"/>
              <a:ext cx="1803439" cy="302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Service Bus Namespace</a:t>
              </a:r>
              <a:br>
                <a:rPr lang="en-US" sz="900" dirty="0">
                  <a:solidFill>
                    <a:srgbClr val="000000"/>
                  </a:solidFill>
                </a:rPr>
              </a:br>
              <a:r>
                <a:rPr lang="en-US" sz="1050" b="1" dirty="0" err="1">
                  <a:solidFill>
                    <a:srgbClr val="000000"/>
                  </a:solidFill>
                </a:rPr>
                <a:t>ingenubus</a:t>
              </a:r>
              <a:endParaRPr lang="en-US" sz="1050" b="1" dirty="0">
                <a:solidFill>
                  <a:srgbClr val="000000"/>
                </a:solidFill>
              </a:endParaRPr>
            </a:p>
          </p:txBody>
        </p:sp>
      </p:grpSp>
      <p:grpSp>
        <p:nvGrpSpPr>
          <p:cNvPr id="10" name="Event Hub"/>
          <p:cNvGrpSpPr/>
          <p:nvPr/>
        </p:nvGrpSpPr>
        <p:grpSpPr>
          <a:xfrm>
            <a:off x="8095269" y="3252442"/>
            <a:ext cx="1906218" cy="314706"/>
            <a:chOff x="2594648" y="5661518"/>
            <a:chExt cx="1778468" cy="293615"/>
          </a:xfrm>
        </p:grpSpPr>
        <p:sp>
          <p:nvSpPr>
            <p:cNvPr id="164" name="Rectangle: Rounded Corners 163"/>
            <p:cNvSpPr/>
            <p:nvPr/>
          </p:nvSpPr>
          <p:spPr>
            <a:xfrm>
              <a:off x="2594648" y="566151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0" name="Event Hubs Icon"/>
            <p:cNvSpPr>
              <a:spLocks noChangeAspect="1"/>
            </p:cNvSpPr>
            <p:nvPr/>
          </p:nvSpPr>
          <p:spPr bwMode="auto">
            <a:xfrm>
              <a:off x="2647477" y="5702048"/>
              <a:ext cx="196034" cy="201168"/>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134112" tIns="67056" rIns="134112" bIns="67056" numCol="1" anchor="t" anchorCtr="0" compatLnSpc="1">
              <a:prstTxWarp prst="textNoShape">
                <a:avLst/>
              </a:prstTxWarp>
              <a:noAutofit/>
            </a:bodyPr>
            <a:lstStyle/>
            <a:p>
              <a:pPr defTabSz="1341074"/>
              <a:endParaRPr lang="en-US" sz="1600" kern="0">
                <a:solidFill>
                  <a:sysClr val="windowText" lastClr="000000"/>
                </a:solidFill>
              </a:endParaRPr>
            </a:p>
          </p:txBody>
        </p:sp>
        <p:sp>
          <p:nvSpPr>
            <p:cNvPr id="165" name="Rectangle 164"/>
            <p:cNvSpPr/>
            <p:nvPr/>
          </p:nvSpPr>
          <p:spPr>
            <a:xfrm>
              <a:off x="2900798" y="566151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Event Hub</a:t>
              </a:r>
            </a:p>
            <a:p>
              <a:r>
                <a:rPr lang="en-US" sz="1050" b="1" dirty="0" err="1">
                  <a:solidFill>
                    <a:srgbClr val="000000"/>
                  </a:solidFill>
                </a:rPr>
                <a:t>ingenualerts</a:t>
              </a:r>
              <a:endParaRPr lang="en-US" sz="1050" b="1" dirty="0">
                <a:solidFill>
                  <a:srgbClr val="000000"/>
                </a:solidFill>
              </a:endParaRPr>
            </a:p>
          </p:txBody>
        </p:sp>
      </p:grpSp>
      <p:grpSp>
        <p:nvGrpSpPr>
          <p:cNvPr id="100" name="Web App"/>
          <p:cNvGrpSpPr/>
          <p:nvPr/>
        </p:nvGrpSpPr>
        <p:grpSpPr>
          <a:xfrm>
            <a:off x="5422726" y="2453568"/>
            <a:ext cx="2212679" cy="314706"/>
            <a:chOff x="-142435" y="3085808"/>
            <a:chExt cx="2064391" cy="293615"/>
          </a:xfrm>
        </p:grpSpPr>
        <p:sp>
          <p:nvSpPr>
            <p:cNvPr id="88" name="Rectangle: Rounded Corners 87"/>
            <p:cNvSpPr/>
            <p:nvPr/>
          </p:nvSpPr>
          <p:spPr>
            <a:xfrm>
              <a:off x="-142435" y="3085808"/>
              <a:ext cx="2064391"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p:cNvSpPr/>
            <p:nvPr/>
          </p:nvSpPr>
          <p:spPr>
            <a:xfrm>
              <a:off x="163715"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Web App</a:t>
              </a:r>
              <a:br>
                <a:rPr lang="en-US" sz="900" dirty="0">
                  <a:solidFill>
                    <a:srgbClr val="000000"/>
                  </a:solidFill>
                </a:rPr>
              </a:br>
              <a:r>
                <a:rPr lang="en-US" sz="1050" b="1" dirty="0" err="1">
                  <a:solidFill>
                    <a:srgbClr val="000000"/>
                  </a:solidFill>
                </a:rPr>
                <a:t>ingenuweb</a:t>
              </a:r>
              <a:endParaRPr lang="en-US" sz="1050" b="1" dirty="0">
                <a:solidFill>
                  <a:srgbClr val="000000"/>
                </a:solidFill>
              </a:endParaRPr>
            </a:p>
          </p:txBody>
        </p:sp>
        <p:sp>
          <p:nvSpPr>
            <p:cNvPr id="49" name="Web App Icon"/>
            <p:cNvSpPr>
              <a:spLocks noChangeAspect="1"/>
            </p:cNvSpPr>
            <p:nvPr/>
          </p:nvSpPr>
          <p:spPr>
            <a:xfrm>
              <a:off x="-89944" y="3131626"/>
              <a:ext cx="201168" cy="201167"/>
            </a:xfrm>
            <a:custGeom>
              <a:avLst/>
              <a:gdLst>
                <a:gd name="connsiteX0" fmla="*/ 83396 w 269890"/>
                <a:gd name="connsiteY0" fmla="*/ 167247 h 269889"/>
                <a:gd name="connsiteX1" fmla="*/ 69944 w 269890"/>
                <a:gd name="connsiteY1" fmla="*/ 170849 h 269889"/>
                <a:gd name="connsiteX2" fmla="*/ 62306 w 269890"/>
                <a:gd name="connsiteY2" fmla="*/ 194590 h 269889"/>
                <a:gd name="connsiteX3" fmla="*/ 61236 w 269890"/>
                <a:gd name="connsiteY3" fmla="*/ 218109 h 269889"/>
                <a:gd name="connsiteX4" fmla="*/ 90854 w 269890"/>
                <a:gd name="connsiteY4" fmla="*/ 238078 h 269889"/>
                <a:gd name="connsiteX5" fmla="*/ 134945 w 269890"/>
                <a:gd name="connsiteY5" fmla="*/ 246979 h 269889"/>
                <a:gd name="connsiteX6" fmla="*/ 179036 w 269890"/>
                <a:gd name="connsiteY6" fmla="*/ 238078 h 269889"/>
                <a:gd name="connsiteX7" fmla="*/ 207923 w 269890"/>
                <a:gd name="connsiteY7" fmla="*/ 218601 h 269889"/>
                <a:gd name="connsiteX8" fmla="*/ 193669 w 269890"/>
                <a:gd name="connsiteY8" fmla="*/ 217904 h 269889"/>
                <a:gd name="connsiteX9" fmla="*/ 169814 w 269890"/>
                <a:gd name="connsiteY9" fmla="*/ 213539 h 269889"/>
                <a:gd name="connsiteX10" fmla="*/ 166319 w 269890"/>
                <a:gd name="connsiteY10" fmla="*/ 219446 h 269889"/>
                <a:gd name="connsiteX11" fmla="*/ 133725 w 269890"/>
                <a:gd name="connsiteY11" fmla="*/ 215040 h 269889"/>
                <a:gd name="connsiteX12" fmla="*/ 129261 w 269890"/>
                <a:gd name="connsiteY12" fmla="*/ 199100 h 269889"/>
                <a:gd name="connsiteX13" fmla="*/ 94870 w 269890"/>
                <a:gd name="connsiteY13" fmla="*/ 177221 h 269889"/>
                <a:gd name="connsiteX14" fmla="*/ 137604 w 269890"/>
                <a:gd name="connsiteY14" fmla="*/ 91491 h 269889"/>
                <a:gd name="connsiteX15" fmla="*/ 137435 w 269890"/>
                <a:gd name="connsiteY15" fmla="*/ 91597 h 269889"/>
                <a:gd name="connsiteX16" fmla="*/ 137473 w 269890"/>
                <a:gd name="connsiteY16" fmla="*/ 91635 h 269889"/>
                <a:gd name="connsiteX17" fmla="*/ 106789 w 269890"/>
                <a:gd name="connsiteY17" fmla="*/ 116181 h 269889"/>
                <a:gd name="connsiteX18" fmla="*/ 101431 w 269890"/>
                <a:gd name="connsiteY18" fmla="*/ 122341 h 269889"/>
                <a:gd name="connsiteX19" fmla="*/ 106399 w 269890"/>
                <a:gd name="connsiteY19" fmla="*/ 141423 h 269889"/>
                <a:gd name="connsiteX20" fmla="*/ 99393 w 269890"/>
                <a:gd name="connsiteY20" fmla="*/ 153483 h 269889"/>
                <a:gd name="connsiteX21" fmla="*/ 107781 w 269890"/>
                <a:gd name="connsiteY21" fmla="*/ 161198 h 269889"/>
                <a:gd name="connsiteX22" fmla="*/ 141406 w 269890"/>
                <a:gd name="connsiteY22" fmla="*/ 181945 h 269889"/>
                <a:gd name="connsiteX23" fmla="*/ 155100 w 269890"/>
                <a:gd name="connsiteY23" fmla="*/ 178470 h 269889"/>
                <a:gd name="connsiteX24" fmla="*/ 170783 w 269890"/>
                <a:gd name="connsiteY24" fmla="*/ 187282 h 269889"/>
                <a:gd name="connsiteX25" fmla="*/ 172794 w 269890"/>
                <a:gd name="connsiteY25" fmla="*/ 194970 h 269889"/>
                <a:gd name="connsiteX26" fmla="*/ 188646 w 269890"/>
                <a:gd name="connsiteY26" fmla="*/ 200031 h 269889"/>
                <a:gd name="connsiteX27" fmla="*/ 216536 w 269890"/>
                <a:gd name="connsiteY27" fmla="*/ 202382 h 269889"/>
                <a:gd name="connsiteX28" fmla="*/ 223184 w 269890"/>
                <a:gd name="connsiteY28" fmla="*/ 201725 h 269889"/>
                <a:gd name="connsiteX29" fmla="*/ 239316 w 269890"/>
                <a:gd name="connsiteY29" fmla="*/ 177797 h 269889"/>
                <a:gd name="connsiteX30" fmla="*/ 240632 w 269890"/>
                <a:gd name="connsiteY30" fmla="*/ 171280 h 269889"/>
                <a:gd name="connsiteX31" fmla="*/ 230278 w 269890"/>
                <a:gd name="connsiteY31" fmla="*/ 164209 h 269889"/>
                <a:gd name="connsiteX32" fmla="*/ 221788 w 269890"/>
                <a:gd name="connsiteY32" fmla="*/ 158177 h 269889"/>
                <a:gd name="connsiteX33" fmla="*/ 220852 w 269890"/>
                <a:gd name="connsiteY33" fmla="*/ 159802 h 269889"/>
                <a:gd name="connsiteX34" fmla="*/ 185043 w 269890"/>
                <a:gd name="connsiteY34" fmla="*/ 154938 h 269889"/>
                <a:gd name="connsiteX35" fmla="*/ 180288 w 269890"/>
                <a:gd name="connsiteY35" fmla="*/ 136479 h 269889"/>
                <a:gd name="connsiteX36" fmla="*/ 184348 w 269890"/>
                <a:gd name="connsiteY36" fmla="*/ 129570 h 269889"/>
                <a:gd name="connsiteX37" fmla="*/ 139252 w 269890"/>
                <a:gd name="connsiteY37" fmla="*/ 92833 h 269889"/>
                <a:gd name="connsiteX38" fmla="*/ 139167 w 269890"/>
                <a:gd name="connsiteY38" fmla="*/ 92892 h 269889"/>
                <a:gd name="connsiteX39" fmla="*/ 138487 w 269890"/>
                <a:gd name="connsiteY39" fmla="*/ 92209 h 269889"/>
                <a:gd name="connsiteX40" fmla="*/ 37206 w 269890"/>
                <a:gd name="connsiteY40" fmla="*/ 79778 h 269889"/>
                <a:gd name="connsiteX41" fmla="*/ 30573 w 269890"/>
                <a:gd name="connsiteY41" fmla="*/ 89615 h 269889"/>
                <a:gd name="connsiteX42" fmla="*/ 21672 w 269890"/>
                <a:gd name="connsiteY42" fmla="*/ 133707 h 269889"/>
                <a:gd name="connsiteX43" fmla="*/ 30573 w 269890"/>
                <a:gd name="connsiteY43" fmla="*/ 177797 h 269889"/>
                <a:gd name="connsiteX44" fmla="*/ 40152 w 269890"/>
                <a:gd name="connsiteY44" fmla="*/ 192004 h 269889"/>
                <a:gd name="connsiteX45" fmla="*/ 43230 w 269890"/>
                <a:gd name="connsiteY45" fmla="*/ 168880 h 269889"/>
                <a:gd name="connsiteX46" fmla="*/ 46338 w 269890"/>
                <a:gd name="connsiteY46" fmla="*/ 159957 h 269889"/>
                <a:gd name="connsiteX47" fmla="*/ 42989 w 269890"/>
                <a:gd name="connsiteY47" fmla="*/ 158008 h 269889"/>
                <a:gd name="connsiteX48" fmla="*/ 36141 w 269890"/>
                <a:gd name="connsiteY48" fmla="*/ 132041 h 269889"/>
                <a:gd name="connsiteX49" fmla="*/ 44340 w 269890"/>
                <a:gd name="connsiteY49" fmla="*/ 117726 h 269889"/>
                <a:gd name="connsiteX50" fmla="*/ 43091 w 269890"/>
                <a:gd name="connsiteY50" fmla="*/ 115519 h 269889"/>
                <a:gd name="connsiteX51" fmla="*/ 36473 w 269890"/>
                <a:gd name="connsiteY51" fmla="*/ 88304 h 269889"/>
                <a:gd name="connsiteX52" fmla="*/ 220375 w 269890"/>
                <a:gd name="connsiteY52" fmla="*/ 61522 h 269889"/>
                <a:gd name="connsiteX53" fmla="*/ 215688 w 269890"/>
                <a:gd name="connsiteY53" fmla="*/ 61665 h 269889"/>
                <a:gd name="connsiteX54" fmla="*/ 183650 w 269890"/>
                <a:gd name="connsiteY54" fmla="*/ 68315 h 269889"/>
                <a:gd name="connsiteX55" fmla="*/ 154258 w 269890"/>
                <a:gd name="connsiteY55" fmla="*/ 80924 h 269889"/>
                <a:gd name="connsiteX56" fmla="*/ 153853 w 269890"/>
                <a:gd name="connsiteY56" fmla="*/ 81181 h 269889"/>
                <a:gd name="connsiteX57" fmla="*/ 154804 w 269890"/>
                <a:gd name="connsiteY57" fmla="*/ 82151 h 269889"/>
                <a:gd name="connsiteX58" fmla="*/ 154728 w 269890"/>
                <a:gd name="connsiteY58" fmla="*/ 82203 h 269889"/>
                <a:gd name="connsiteX59" fmla="*/ 185537 w 269890"/>
                <a:gd name="connsiteY59" fmla="*/ 111645 h 269889"/>
                <a:gd name="connsiteX60" fmla="*/ 193967 w 269890"/>
                <a:gd name="connsiteY60" fmla="*/ 118956 h 269889"/>
                <a:gd name="connsiteX61" fmla="*/ 208655 w 269890"/>
                <a:gd name="connsiteY61" fmla="*/ 115090 h 269889"/>
                <a:gd name="connsiteX62" fmla="*/ 225327 w 269890"/>
                <a:gd name="connsiteY62" fmla="*/ 124430 h 269889"/>
                <a:gd name="connsiteX63" fmla="*/ 230475 w 269890"/>
                <a:gd name="connsiteY63" fmla="*/ 143111 h 269889"/>
                <a:gd name="connsiteX64" fmla="*/ 227663 w 269890"/>
                <a:gd name="connsiteY64" fmla="*/ 147988 h 269889"/>
                <a:gd name="connsiteX65" fmla="*/ 242891 w 269890"/>
                <a:gd name="connsiteY65" fmla="*/ 160086 h 269889"/>
                <a:gd name="connsiteX66" fmla="*/ 248218 w 269890"/>
                <a:gd name="connsiteY66" fmla="*/ 133707 h 269889"/>
                <a:gd name="connsiteX67" fmla="*/ 239316 w 269890"/>
                <a:gd name="connsiteY67" fmla="*/ 89615 h 269889"/>
                <a:gd name="connsiteX68" fmla="*/ 86107 w 269890"/>
                <a:gd name="connsiteY68" fmla="*/ 32536 h 269889"/>
                <a:gd name="connsiteX69" fmla="*/ 54849 w 269890"/>
                <a:gd name="connsiteY69" fmla="*/ 53611 h 269889"/>
                <a:gd name="connsiteX70" fmla="*/ 50628 w 269890"/>
                <a:gd name="connsiteY70" fmla="*/ 59871 h 269889"/>
                <a:gd name="connsiteX71" fmla="*/ 50250 w 269890"/>
                <a:gd name="connsiteY71" fmla="*/ 69870 h 269889"/>
                <a:gd name="connsiteX72" fmla="*/ 56208 w 269890"/>
                <a:gd name="connsiteY72" fmla="*/ 95871 h 269889"/>
                <a:gd name="connsiteX73" fmla="*/ 61060 w 269890"/>
                <a:gd name="connsiteY73" fmla="*/ 105370 h 269889"/>
                <a:gd name="connsiteX74" fmla="*/ 75946 w 269890"/>
                <a:gd name="connsiteY74" fmla="*/ 101383 h 269889"/>
                <a:gd name="connsiteX75" fmla="*/ 78576 w 269890"/>
                <a:gd name="connsiteY75" fmla="*/ 102915 h 269889"/>
                <a:gd name="connsiteX76" fmla="*/ 82774 w 269890"/>
                <a:gd name="connsiteY76" fmla="*/ 97883 h 269889"/>
                <a:gd name="connsiteX77" fmla="*/ 114615 w 269890"/>
                <a:gd name="connsiteY77" fmla="*/ 69870 h 269889"/>
                <a:gd name="connsiteX78" fmla="*/ 114597 w 269890"/>
                <a:gd name="connsiteY78" fmla="*/ 69851 h 269889"/>
                <a:gd name="connsiteX79" fmla="*/ 114739 w 269890"/>
                <a:gd name="connsiteY79" fmla="*/ 69762 h 269889"/>
                <a:gd name="connsiteX80" fmla="*/ 115237 w 269890"/>
                <a:gd name="connsiteY80" fmla="*/ 69322 h 269889"/>
                <a:gd name="connsiteX81" fmla="*/ 115312 w 269890"/>
                <a:gd name="connsiteY81" fmla="*/ 69397 h 269889"/>
                <a:gd name="connsiteX82" fmla="*/ 115558 w 269890"/>
                <a:gd name="connsiteY82" fmla="*/ 69241 h 269889"/>
                <a:gd name="connsiteX83" fmla="*/ 115511 w 269890"/>
                <a:gd name="connsiteY83" fmla="*/ 69194 h 269889"/>
                <a:gd name="connsiteX84" fmla="*/ 115303 w 269890"/>
                <a:gd name="connsiteY84" fmla="*/ 69322 h 269889"/>
                <a:gd name="connsiteX85" fmla="*/ 134945 w 269890"/>
                <a:gd name="connsiteY85" fmla="*/ 20434 h 269889"/>
                <a:gd name="connsiteX86" fmla="*/ 102462 w 269890"/>
                <a:gd name="connsiteY86" fmla="*/ 26992 h 269889"/>
                <a:gd name="connsiteX87" fmla="*/ 130591 w 269890"/>
                <a:gd name="connsiteY87" fmla="*/ 57596 h 269889"/>
                <a:gd name="connsiteX88" fmla="*/ 130680 w 269890"/>
                <a:gd name="connsiteY88" fmla="*/ 57537 h 269889"/>
                <a:gd name="connsiteX89" fmla="*/ 131955 w 269890"/>
                <a:gd name="connsiteY89" fmla="*/ 58839 h 269889"/>
                <a:gd name="connsiteX90" fmla="*/ 132913 w 269890"/>
                <a:gd name="connsiteY90" fmla="*/ 58231 h 269889"/>
                <a:gd name="connsiteX91" fmla="*/ 133097 w 269890"/>
                <a:gd name="connsiteY91" fmla="*/ 58418 h 269889"/>
                <a:gd name="connsiteX92" fmla="*/ 155285 w 269890"/>
                <a:gd name="connsiteY92" fmla="*/ 49127 h 269889"/>
                <a:gd name="connsiteX93" fmla="*/ 186340 w 269890"/>
                <a:gd name="connsiteY93" fmla="*/ 43273 h 269889"/>
                <a:gd name="connsiteX94" fmla="*/ 200563 w 269890"/>
                <a:gd name="connsiteY94" fmla="*/ 43849 h 269889"/>
                <a:gd name="connsiteX95" fmla="*/ 179036 w 269890"/>
                <a:gd name="connsiteY95" fmla="*/ 29336 h 269889"/>
                <a:gd name="connsiteX96" fmla="*/ 134945 w 269890"/>
                <a:gd name="connsiteY96" fmla="*/ 20434 h 269889"/>
                <a:gd name="connsiteX97" fmla="*/ 134945 w 269890"/>
                <a:gd name="connsiteY97" fmla="*/ 0 h 269889"/>
                <a:gd name="connsiteX98" fmla="*/ 269890 w 269890"/>
                <a:gd name="connsiteY98" fmla="*/ 134944 h 269889"/>
                <a:gd name="connsiteX99" fmla="*/ 134945 w 269890"/>
                <a:gd name="connsiteY99" fmla="*/ 269889 h 269889"/>
                <a:gd name="connsiteX100" fmla="*/ 0 w 269890"/>
                <a:gd name="connsiteY100" fmla="*/ 134944 h 269889"/>
                <a:gd name="connsiteX101" fmla="*/ 134945 w 269890"/>
                <a:gd name="connsiteY101" fmla="*/ 0 h 26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9890" h="269889">
                  <a:moveTo>
                    <a:pt x="83396" y="167247"/>
                  </a:moveTo>
                  <a:lnTo>
                    <a:pt x="69944" y="170849"/>
                  </a:lnTo>
                  <a:lnTo>
                    <a:pt x="62306" y="194590"/>
                  </a:lnTo>
                  <a:lnTo>
                    <a:pt x="61236" y="218109"/>
                  </a:lnTo>
                  <a:lnTo>
                    <a:pt x="90854" y="238078"/>
                  </a:lnTo>
                  <a:cubicBezTo>
                    <a:pt x="104406" y="243810"/>
                    <a:pt x="119305" y="246979"/>
                    <a:pt x="134945" y="246979"/>
                  </a:cubicBezTo>
                  <a:cubicBezTo>
                    <a:pt x="150584" y="246979"/>
                    <a:pt x="165484" y="243810"/>
                    <a:pt x="179036" y="238078"/>
                  </a:cubicBezTo>
                  <a:lnTo>
                    <a:pt x="207923" y="218601"/>
                  </a:lnTo>
                  <a:lnTo>
                    <a:pt x="193669" y="217904"/>
                  </a:lnTo>
                  <a:lnTo>
                    <a:pt x="169814" y="213539"/>
                  </a:lnTo>
                  <a:lnTo>
                    <a:pt x="166319" y="219446"/>
                  </a:lnTo>
                  <a:cubicBezTo>
                    <a:pt x="156049" y="227377"/>
                    <a:pt x="141315" y="225174"/>
                    <a:pt x="133725" y="215040"/>
                  </a:cubicBezTo>
                  <a:lnTo>
                    <a:pt x="129261" y="199100"/>
                  </a:lnTo>
                  <a:lnTo>
                    <a:pt x="94870" y="177221"/>
                  </a:lnTo>
                  <a:close/>
                  <a:moveTo>
                    <a:pt x="137604" y="91491"/>
                  </a:moveTo>
                  <a:lnTo>
                    <a:pt x="137435" y="91597"/>
                  </a:lnTo>
                  <a:lnTo>
                    <a:pt x="137473" y="91635"/>
                  </a:lnTo>
                  <a:cubicBezTo>
                    <a:pt x="127689" y="97883"/>
                    <a:pt x="117906" y="106362"/>
                    <a:pt x="106789" y="116181"/>
                  </a:cubicBezTo>
                  <a:lnTo>
                    <a:pt x="101431" y="122341"/>
                  </a:lnTo>
                  <a:lnTo>
                    <a:pt x="106399" y="141423"/>
                  </a:lnTo>
                  <a:lnTo>
                    <a:pt x="99393" y="153483"/>
                  </a:lnTo>
                  <a:lnTo>
                    <a:pt x="107781" y="161198"/>
                  </a:lnTo>
                  <a:lnTo>
                    <a:pt x="141406" y="181945"/>
                  </a:lnTo>
                  <a:lnTo>
                    <a:pt x="155100" y="178470"/>
                  </a:lnTo>
                  <a:cubicBezTo>
                    <a:pt x="161072" y="179240"/>
                    <a:pt x="166765" y="182215"/>
                    <a:pt x="170783" y="187282"/>
                  </a:cubicBezTo>
                  <a:lnTo>
                    <a:pt x="172794" y="194970"/>
                  </a:lnTo>
                  <a:lnTo>
                    <a:pt x="188646" y="200031"/>
                  </a:lnTo>
                  <a:cubicBezTo>
                    <a:pt x="199638" y="202090"/>
                    <a:pt x="209085" y="202562"/>
                    <a:pt x="216536" y="202382"/>
                  </a:cubicBezTo>
                  <a:lnTo>
                    <a:pt x="223184" y="201725"/>
                  </a:lnTo>
                  <a:lnTo>
                    <a:pt x="239316" y="177797"/>
                  </a:lnTo>
                  <a:lnTo>
                    <a:pt x="240632" y="171280"/>
                  </a:lnTo>
                  <a:lnTo>
                    <a:pt x="230278" y="164209"/>
                  </a:lnTo>
                  <a:lnTo>
                    <a:pt x="221788" y="158177"/>
                  </a:lnTo>
                  <a:lnTo>
                    <a:pt x="220852" y="159802"/>
                  </a:lnTo>
                  <a:cubicBezTo>
                    <a:pt x="209662" y="167760"/>
                    <a:pt x="193996" y="165991"/>
                    <a:pt x="185043" y="154938"/>
                  </a:cubicBezTo>
                  <a:cubicBezTo>
                    <a:pt x="181015" y="149411"/>
                    <a:pt x="179449" y="142779"/>
                    <a:pt x="180288" y="136479"/>
                  </a:cubicBezTo>
                  <a:lnTo>
                    <a:pt x="184348" y="129570"/>
                  </a:lnTo>
                  <a:lnTo>
                    <a:pt x="139252" y="92833"/>
                  </a:lnTo>
                  <a:lnTo>
                    <a:pt x="139167" y="92892"/>
                  </a:lnTo>
                  <a:lnTo>
                    <a:pt x="138487" y="92209"/>
                  </a:lnTo>
                  <a:close/>
                  <a:moveTo>
                    <a:pt x="37206" y="79778"/>
                  </a:moveTo>
                  <a:lnTo>
                    <a:pt x="30573" y="89615"/>
                  </a:lnTo>
                  <a:cubicBezTo>
                    <a:pt x="24841" y="103167"/>
                    <a:pt x="21672" y="118067"/>
                    <a:pt x="21672" y="133707"/>
                  </a:cubicBezTo>
                  <a:cubicBezTo>
                    <a:pt x="21672" y="149346"/>
                    <a:pt x="24841" y="164245"/>
                    <a:pt x="30573" y="177797"/>
                  </a:cubicBezTo>
                  <a:lnTo>
                    <a:pt x="40152" y="192004"/>
                  </a:lnTo>
                  <a:lnTo>
                    <a:pt x="43230" y="168880"/>
                  </a:lnTo>
                  <a:lnTo>
                    <a:pt x="46338" y="159957"/>
                  </a:lnTo>
                  <a:lnTo>
                    <a:pt x="42989" y="158008"/>
                  </a:lnTo>
                  <a:cubicBezTo>
                    <a:pt x="37199" y="150414"/>
                    <a:pt x="34972" y="141033"/>
                    <a:pt x="36141" y="132041"/>
                  </a:cubicBezTo>
                  <a:lnTo>
                    <a:pt x="44340" y="117726"/>
                  </a:lnTo>
                  <a:lnTo>
                    <a:pt x="43091" y="115519"/>
                  </a:lnTo>
                  <a:cubicBezTo>
                    <a:pt x="38849" y="105524"/>
                    <a:pt x="36961" y="96374"/>
                    <a:pt x="36473" y="88304"/>
                  </a:cubicBezTo>
                  <a:close/>
                  <a:moveTo>
                    <a:pt x="220375" y="61522"/>
                  </a:moveTo>
                  <a:lnTo>
                    <a:pt x="215688" y="61665"/>
                  </a:lnTo>
                  <a:cubicBezTo>
                    <a:pt x="208058" y="62259"/>
                    <a:pt x="197072" y="63945"/>
                    <a:pt x="183650" y="68315"/>
                  </a:cubicBezTo>
                  <a:lnTo>
                    <a:pt x="154258" y="80924"/>
                  </a:lnTo>
                  <a:lnTo>
                    <a:pt x="153853" y="81181"/>
                  </a:lnTo>
                  <a:lnTo>
                    <a:pt x="154804" y="82151"/>
                  </a:lnTo>
                  <a:lnTo>
                    <a:pt x="154728" y="82203"/>
                  </a:lnTo>
                  <a:lnTo>
                    <a:pt x="185537" y="111645"/>
                  </a:lnTo>
                  <a:lnTo>
                    <a:pt x="193967" y="118956"/>
                  </a:lnTo>
                  <a:lnTo>
                    <a:pt x="208655" y="115090"/>
                  </a:lnTo>
                  <a:cubicBezTo>
                    <a:pt x="215032" y="115919"/>
                    <a:pt x="221076" y="119125"/>
                    <a:pt x="225327" y="124430"/>
                  </a:cubicBezTo>
                  <a:cubicBezTo>
                    <a:pt x="229579" y="129957"/>
                    <a:pt x="231258" y="136700"/>
                    <a:pt x="230475" y="143111"/>
                  </a:cubicBezTo>
                  <a:lnTo>
                    <a:pt x="227663" y="147988"/>
                  </a:lnTo>
                  <a:lnTo>
                    <a:pt x="242891" y="160086"/>
                  </a:lnTo>
                  <a:lnTo>
                    <a:pt x="248218" y="133707"/>
                  </a:lnTo>
                  <a:cubicBezTo>
                    <a:pt x="248218" y="118067"/>
                    <a:pt x="245048" y="103167"/>
                    <a:pt x="239316" y="89615"/>
                  </a:cubicBezTo>
                  <a:close/>
                  <a:moveTo>
                    <a:pt x="86107" y="32536"/>
                  </a:moveTo>
                  <a:lnTo>
                    <a:pt x="54849" y="53611"/>
                  </a:lnTo>
                  <a:lnTo>
                    <a:pt x="50628" y="59871"/>
                  </a:lnTo>
                  <a:lnTo>
                    <a:pt x="50250" y="69870"/>
                  </a:lnTo>
                  <a:cubicBezTo>
                    <a:pt x="50804" y="77316"/>
                    <a:pt x="52464" y="86116"/>
                    <a:pt x="56208" y="95871"/>
                  </a:cubicBezTo>
                  <a:lnTo>
                    <a:pt x="61060" y="105370"/>
                  </a:lnTo>
                  <a:lnTo>
                    <a:pt x="75946" y="101383"/>
                  </a:lnTo>
                  <a:lnTo>
                    <a:pt x="78576" y="102915"/>
                  </a:lnTo>
                  <a:lnTo>
                    <a:pt x="82774" y="97883"/>
                  </a:lnTo>
                  <a:lnTo>
                    <a:pt x="114615" y="69870"/>
                  </a:lnTo>
                  <a:lnTo>
                    <a:pt x="114597" y="69851"/>
                  </a:lnTo>
                  <a:lnTo>
                    <a:pt x="114739" y="69762"/>
                  </a:lnTo>
                  <a:lnTo>
                    <a:pt x="115237" y="69322"/>
                  </a:lnTo>
                  <a:lnTo>
                    <a:pt x="115312" y="69397"/>
                  </a:lnTo>
                  <a:lnTo>
                    <a:pt x="115558" y="69241"/>
                  </a:lnTo>
                  <a:lnTo>
                    <a:pt x="115511" y="69194"/>
                  </a:lnTo>
                  <a:lnTo>
                    <a:pt x="115303" y="69322"/>
                  </a:lnTo>
                  <a:close/>
                  <a:moveTo>
                    <a:pt x="134945" y="20434"/>
                  </a:moveTo>
                  <a:lnTo>
                    <a:pt x="102462" y="26992"/>
                  </a:lnTo>
                  <a:lnTo>
                    <a:pt x="130591" y="57596"/>
                  </a:lnTo>
                  <a:lnTo>
                    <a:pt x="130680" y="57537"/>
                  </a:lnTo>
                  <a:lnTo>
                    <a:pt x="131955" y="58839"/>
                  </a:lnTo>
                  <a:lnTo>
                    <a:pt x="132913" y="58231"/>
                  </a:lnTo>
                  <a:lnTo>
                    <a:pt x="133097" y="58418"/>
                  </a:lnTo>
                  <a:lnTo>
                    <a:pt x="155285" y="49127"/>
                  </a:lnTo>
                  <a:cubicBezTo>
                    <a:pt x="166517" y="45568"/>
                    <a:pt x="176994" y="43851"/>
                    <a:pt x="186340" y="43273"/>
                  </a:cubicBezTo>
                  <a:lnTo>
                    <a:pt x="200563" y="43849"/>
                  </a:lnTo>
                  <a:lnTo>
                    <a:pt x="179036" y="29336"/>
                  </a:lnTo>
                  <a:cubicBezTo>
                    <a:pt x="165484" y="23604"/>
                    <a:pt x="150584" y="20434"/>
                    <a:pt x="134945" y="20434"/>
                  </a:cubicBezTo>
                  <a:close/>
                  <a:moveTo>
                    <a:pt x="134945" y="0"/>
                  </a:moveTo>
                  <a:cubicBezTo>
                    <a:pt x="209473" y="0"/>
                    <a:pt x="269890" y="60416"/>
                    <a:pt x="269890" y="134944"/>
                  </a:cubicBezTo>
                  <a:cubicBezTo>
                    <a:pt x="269890" y="209472"/>
                    <a:pt x="209473" y="269889"/>
                    <a:pt x="134945" y="269889"/>
                  </a:cubicBezTo>
                  <a:cubicBezTo>
                    <a:pt x="60416" y="269889"/>
                    <a:pt x="0" y="209472"/>
                    <a:pt x="0" y="134944"/>
                  </a:cubicBezTo>
                  <a:cubicBezTo>
                    <a:pt x="0" y="60416"/>
                    <a:pt x="60416" y="0"/>
                    <a:pt x="1349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33" name="Power BI Collection"/>
          <p:cNvGrpSpPr/>
          <p:nvPr/>
        </p:nvGrpSpPr>
        <p:grpSpPr>
          <a:xfrm>
            <a:off x="5391020" y="707645"/>
            <a:ext cx="2616821" cy="980083"/>
            <a:chOff x="1392571" y="1568740"/>
            <a:chExt cx="2420310" cy="886691"/>
          </a:xfrm>
        </p:grpSpPr>
        <p:sp>
          <p:nvSpPr>
            <p:cNvPr id="34" name="Rectangle: Rounded Corners 33"/>
            <p:cNvSpPr/>
            <p:nvPr/>
          </p:nvSpPr>
          <p:spPr>
            <a:xfrm>
              <a:off x="1392571" y="1568740"/>
              <a:ext cx="2420310" cy="886691"/>
            </a:xfrm>
            <a:prstGeom prst="roundRect">
              <a:avLst>
                <a:gd name="adj" fmla="val 7219"/>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6" name="Rectangle 35"/>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Collection</a:t>
              </a:r>
              <a:br>
                <a:rPr lang="en-US" sz="900" dirty="0">
                  <a:solidFill>
                    <a:srgbClr val="000000"/>
                  </a:solidFill>
                </a:rPr>
              </a:br>
              <a:r>
                <a:rPr lang="en-US" sz="1050" b="1" dirty="0" err="1">
                  <a:solidFill>
                    <a:srgbClr val="000000"/>
                  </a:solidFill>
                </a:rPr>
                <a:t>ingenucollection</a:t>
              </a:r>
              <a:endParaRPr lang="en-US" sz="1050" b="1" dirty="0">
                <a:solidFill>
                  <a:srgbClr val="000000"/>
                </a:solidFill>
              </a:endParaRPr>
            </a:p>
          </p:txBody>
        </p:sp>
      </p:grpSp>
      <p:grpSp>
        <p:nvGrpSpPr>
          <p:cNvPr id="29" name="Power BI Workspace"/>
          <p:cNvGrpSpPr/>
          <p:nvPr/>
        </p:nvGrpSpPr>
        <p:grpSpPr>
          <a:xfrm>
            <a:off x="5723187" y="1022999"/>
            <a:ext cx="2263992" cy="646855"/>
            <a:chOff x="1392571" y="1568740"/>
            <a:chExt cx="2093976" cy="585216"/>
          </a:xfrm>
        </p:grpSpPr>
        <p:sp>
          <p:nvSpPr>
            <p:cNvPr id="30" name="Rectangle: Rounded Corners 29"/>
            <p:cNvSpPr/>
            <p:nvPr/>
          </p:nvSpPr>
          <p:spPr>
            <a:xfrm>
              <a:off x="1392571" y="1568740"/>
              <a:ext cx="2093976" cy="585216"/>
            </a:xfrm>
            <a:prstGeom prst="roundRect">
              <a:avLst>
                <a:gd name="adj" fmla="val 930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32" name="Rectangle 31"/>
            <p:cNvSpPr/>
            <p:nvPr/>
          </p:nvSpPr>
          <p:spPr>
            <a:xfrm>
              <a:off x="1698721" y="1568741"/>
              <a:ext cx="1787825"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Embedded Workspace</a:t>
              </a:r>
              <a:br>
                <a:rPr lang="en-US" sz="900" dirty="0">
                  <a:solidFill>
                    <a:srgbClr val="000000"/>
                  </a:solidFill>
                </a:rPr>
              </a:br>
              <a:r>
                <a:rPr lang="en-US" sz="1050" b="1" dirty="0">
                  <a:solidFill>
                    <a:srgbClr val="000000"/>
                  </a:solidFill>
                </a:rPr>
                <a:t>Dynamic GUID</a:t>
              </a:r>
            </a:p>
          </p:txBody>
        </p:sp>
      </p:grpSp>
      <p:grpSp>
        <p:nvGrpSpPr>
          <p:cNvPr id="25" name="Power BI Report"/>
          <p:cNvGrpSpPr/>
          <p:nvPr/>
        </p:nvGrpSpPr>
        <p:grpSpPr>
          <a:xfrm>
            <a:off x="6061358" y="1336626"/>
            <a:ext cx="1906218" cy="314706"/>
            <a:chOff x="1392572" y="1568741"/>
            <a:chExt cx="1778468" cy="293615"/>
          </a:xfrm>
        </p:grpSpPr>
        <p:sp>
          <p:nvSpPr>
            <p:cNvPr id="26" name="Rectangle: Rounded Corners 25"/>
            <p:cNvSpPr/>
            <p:nvPr/>
          </p:nvSpPr>
          <p:spPr>
            <a:xfrm>
              <a:off x="1392572" y="1568741"/>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Freeform 123"/>
            <p:cNvSpPr>
              <a:spLocks noChangeAspect="1"/>
            </p:cNvSpPr>
            <p:nvPr/>
          </p:nvSpPr>
          <p:spPr bwMode="auto">
            <a:xfrm>
              <a:off x="1445705" y="1611854"/>
              <a:ext cx="199883" cy="207387"/>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134112" tIns="67056" rIns="134112" bIns="67056" numCol="1" anchor="t" anchorCtr="0" compatLnSpc="1">
              <a:prstTxWarp prst="textNoShape">
                <a:avLst/>
              </a:prstTxWarp>
              <a:noAutofit/>
            </a:bodyPr>
            <a:lstStyle/>
            <a:p>
              <a:pPr defTabSz="1341074"/>
              <a:endParaRPr lang="en-US" sz="2800" kern="0">
                <a:solidFill>
                  <a:sysClr val="windowText" lastClr="000000"/>
                </a:solidFill>
              </a:endParaRPr>
            </a:p>
          </p:txBody>
        </p:sp>
        <p:sp>
          <p:nvSpPr>
            <p:cNvPr id="28" name="Rectangle 27"/>
            <p:cNvSpPr/>
            <p:nvPr/>
          </p:nvSpPr>
          <p:spPr>
            <a:xfrm>
              <a:off x="1698722" y="1568741"/>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Power BI Report</a:t>
              </a:r>
              <a:br>
                <a:rPr lang="en-US" sz="1050" dirty="0">
                  <a:solidFill>
                    <a:srgbClr val="000000"/>
                  </a:solidFill>
                </a:rPr>
              </a:br>
              <a:r>
                <a:rPr lang="en-US" sz="1050" b="1" dirty="0">
                  <a:solidFill>
                    <a:srgbClr val="000000"/>
                  </a:solidFill>
                </a:rPr>
                <a:t>Temperature Chart</a:t>
              </a:r>
            </a:p>
          </p:txBody>
        </p:sp>
      </p:grpSp>
      <p:grpSp>
        <p:nvGrpSpPr>
          <p:cNvPr id="16" name="Laptop with Web Page"/>
          <p:cNvGrpSpPr/>
          <p:nvPr/>
        </p:nvGrpSpPr>
        <p:grpSpPr>
          <a:xfrm>
            <a:off x="231352" y="712360"/>
            <a:ext cx="4298703" cy="3109434"/>
            <a:chOff x="3582" y="552781"/>
            <a:chExt cx="4694253" cy="3395552"/>
          </a:xfrm>
        </p:grpSpPr>
        <p:pic>
          <p:nvPicPr>
            <p:cNvPr id="15" name="Picture 14"/>
            <p:cNvPicPr>
              <a:picLocks noChangeAspect="1"/>
            </p:cNvPicPr>
            <p:nvPr/>
          </p:nvPicPr>
          <p:blipFill rotWithShape="1">
            <a:blip r:embed="rId5"/>
            <a:srcRect t="14180" b="9836"/>
            <a:stretch/>
          </p:blipFill>
          <p:spPr>
            <a:xfrm>
              <a:off x="689289" y="598239"/>
              <a:ext cx="3393294" cy="2206434"/>
            </a:xfrm>
            <a:prstGeom prst="rect">
              <a:avLst/>
            </a:prstGeom>
          </p:spPr>
        </p:pic>
        <p:sp>
          <p:nvSpPr>
            <p:cNvPr id="142" name="Laptop"/>
            <p:cNvSpPr/>
            <p:nvPr/>
          </p:nvSpPr>
          <p:spPr>
            <a:xfrm>
              <a:off x="3582" y="552781"/>
              <a:ext cx="4694253" cy="3395552"/>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1" name="Azure Function Cloud to Device"/>
          <p:cNvGrpSpPr/>
          <p:nvPr/>
        </p:nvGrpSpPr>
        <p:grpSpPr>
          <a:xfrm>
            <a:off x="8074400" y="2453568"/>
            <a:ext cx="1906218" cy="314706"/>
            <a:chOff x="2389459" y="3085808"/>
            <a:chExt cx="1778468" cy="293615"/>
          </a:xfrm>
        </p:grpSpPr>
        <p:sp>
          <p:nvSpPr>
            <p:cNvPr id="18" name="Rectangle: Rounded Corners 17"/>
            <p:cNvSpPr/>
            <p:nvPr/>
          </p:nvSpPr>
          <p:spPr>
            <a:xfrm>
              <a:off x="2389459" y="3085808"/>
              <a:ext cx="1778467" cy="2936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p:cNvSpPr/>
            <p:nvPr/>
          </p:nvSpPr>
          <p:spPr>
            <a:xfrm>
              <a:off x="2695609" y="3085808"/>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Function</a:t>
              </a:r>
              <a:br>
                <a:rPr lang="en-US" sz="900" dirty="0">
                  <a:solidFill>
                    <a:srgbClr val="000000"/>
                  </a:solidFill>
                </a:rPr>
              </a:br>
              <a:r>
                <a:rPr lang="en-US" sz="1050" b="1" dirty="0">
                  <a:solidFill>
                    <a:srgbClr val="000000"/>
                  </a:solidFill>
                </a:rPr>
                <a:t>EventHub2IntellectRestJS</a:t>
              </a:r>
            </a:p>
          </p:txBody>
        </p:sp>
        <p:grpSp>
          <p:nvGrpSpPr>
            <p:cNvPr id="20" name="Funtcion Logo"/>
            <p:cNvGrpSpPr>
              <a:grpSpLocks noChangeAspect="1"/>
            </p:cNvGrpSpPr>
            <p:nvPr/>
          </p:nvGrpSpPr>
          <p:grpSpPr>
            <a:xfrm>
              <a:off x="2441950" y="3145690"/>
              <a:ext cx="201168" cy="173848"/>
              <a:chOff x="2017062" y="1766185"/>
              <a:chExt cx="269889" cy="233236"/>
            </a:xfrm>
          </p:grpSpPr>
          <p:sp>
            <p:nvSpPr>
              <p:cNvPr id="21" name="Freeform: Shape 20"/>
              <p:cNvSpPr/>
              <p:nvPr/>
            </p:nvSpPr>
            <p:spPr>
              <a:xfrm>
                <a:off x="2089717" y="1766185"/>
                <a:ext cx="129041" cy="233236"/>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2" name="Freeform: Shape 21"/>
              <p:cNvSpPr/>
              <p:nvPr/>
            </p:nvSpPr>
            <p:spPr>
              <a:xfrm>
                <a:off x="2107287" y="1767253"/>
                <a:ext cx="110382" cy="22724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3" name="Freeform: Shape 22"/>
              <p:cNvSpPr/>
              <p:nvPr/>
            </p:nvSpPr>
            <p:spPr>
              <a:xfrm>
                <a:off x="2090786" y="1767252"/>
                <a:ext cx="91906" cy="227642"/>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sp>
            <p:nvSpPr>
              <p:cNvPr id="24" name="Freeform: Shape 23"/>
              <p:cNvSpPr/>
              <p:nvPr/>
            </p:nvSpPr>
            <p:spPr>
              <a:xfrm flipH="1">
                <a:off x="2017062" y="1797904"/>
                <a:ext cx="269889" cy="154527"/>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074"/>
                <a:endParaRPr lang="en-US" sz="1600" kern="0">
                  <a:solidFill>
                    <a:sysClr val="windowText" lastClr="000000"/>
                  </a:solidFill>
                </a:endParaRPr>
              </a:p>
            </p:txBody>
          </p:sp>
        </p:grpSp>
      </p:grpSp>
      <p:sp>
        <p:nvSpPr>
          <p:cNvPr id="122" name="Wireless Icon"/>
          <p:cNvSpPr/>
          <p:nvPr/>
        </p:nvSpPr>
        <p:spPr>
          <a:xfrm>
            <a:off x="9615136" y="5642030"/>
            <a:ext cx="326326" cy="219190"/>
          </a:xfrm>
          <a:custGeom>
            <a:avLst/>
            <a:gdLst>
              <a:gd name="connsiteX0" fmla="*/ 316637 w 631889"/>
              <a:gd name="connsiteY0" fmla="*/ 308265 h 424432"/>
              <a:gd name="connsiteX1" fmla="*/ 357708 w 631889"/>
              <a:gd name="connsiteY1" fmla="*/ 325277 h 424432"/>
              <a:gd name="connsiteX2" fmla="*/ 357708 w 631889"/>
              <a:gd name="connsiteY2" fmla="*/ 407420 h 424432"/>
              <a:gd name="connsiteX3" fmla="*/ 275566 w 631889"/>
              <a:gd name="connsiteY3" fmla="*/ 407420 h 424432"/>
              <a:gd name="connsiteX4" fmla="*/ 275565 w 631889"/>
              <a:gd name="connsiteY4" fmla="*/ 325277 h 424432"/>
              <a:gd name="connsiteX5" fmla="*/ 316637 w 631889"/>
              <a:gd name="connsiteY5" fmla="*/ 308265 h 424432"/>
              <a:gd name="connsiteX6" fmla="*/ 315239 w 631889"/>
              <a:gd name="connsiteY6" fmla="*/ 171282 h 424432"/>
              <a:gd name="connsiteX7" fmla="*/ 504373 w 631889"/>
              <a:gd name="connsiteY7" fmla="*/ 249624 h 424432"/>
              <a:gd name="connsiteX8" fmla="*/ 509741 w 631889"/>
              <a:gd name="connsiteY8" fmla="*/ 255563 h 424432"/>
              <a:gd name="connsiteX9" fmla="*/ 448158 w 631889"/>
              <a:gd name="connsiteY9" fmla="*/ 317146 h 424432"/>
              <a:gd name="connsiteX10" fmla="*/ 444901 w 631889"/>
              <a:gd name="connsiteY10" fmla="*/ 313542 h 424432"/>
              <a:gd name="connsiteX11" fmla="*/ 185577 w 631889"/>
              <a:gd name="connsiteY11" fmla="*/ 313542 h 424432"/>
              <a:gd name="connsiteX12" fmla="*/ 183731 w 631889"/>
              <a:gd name="connsiteY12" fmla="*/ 315585 h 424432"/>
              <a:gd name="connsiteX13" fmla="*/ 122148 w 631889"/>
              <a:gd name="connsiteY13" fmla="*/ 254002 h 424432"/>
              <a:gd name="connsiteX14" fmla="*/ 126104 w 631889"/>
              <a:gd name="connsiteY14" fmla="*/ 249624 h 424432"/>
              <a:gd name="connsiteX15" fmla="*/ 315239 w 631889"/>
              <a:gd name="connsiteY15" fmla="*/ 171282 h 424432"/>
              <a:gd name="connsiteX16" fmla="*/ 315239 w 631889"/>
              <a:gd name="connsiteY16" fmla="*/ 0 h 424432"/>
              <a:gd name="connsiteX17" fmla="*/ 628631 w 631889"/>
              <a:gd name="connsiteY17" fmla="*/ 129811 h 424432"/>
              <a:gd name="connsiteX18" fmla="*/ 631889 w 631889"/>
              <a:gd name="connsiteY18" fmla="*/ 133416 h 424432"/>
              <a:gd name="connsiteX19" fmla="*/ 569522 w 631889"/>
              <a:gd name="connsiteY19" fmla="*/ 195783 h 424432"/>
              <a:gd name="connsiteX20" fmla="*/ 566264 w 631889"/>
              <a:gd name="connsiteY20" fmla="*/ 192179 h 424432"/>
              <a:gd name="connsiteX21" fmla="*/ 64214 w 631889"/>
              <a:gd name="connsiteY21" fmla="*/ 192178 h 424432"/>
              <a:gd name="connsiteX22" fmla="*/ 62367 w 631889"/>
              <a:gd name="connsiteY22" fmla="*/ 194221 h 424432"/>
              <a:gd name="connsiteX23" fmla="*/ 0 w 631889"/>
              <a:gd name="connsiteY23" fmla="*/ 131854 h 424432"/>
              <a:gd name="connsiteX24" fmla="*/ 1847 w 631889"/>
              <a:gd name="connsiteY24" fmla="*/ 129811 h 424432"/>
              <a:gd name="connsiteX25" fmla="*/ 315239 w 631889"/>
              <a:gd name="connsiteY25" fmla="*/ 0 h 4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1889" h="424432">
                <a:moveTo>
                  <a:pt x="316637" y="308265"/>
                </a:moveTo>
                <a:cubicBezTo>
                  <a:pt x="331501" y="308265"/>
                  <a:pt x="346366" y="313936"/>
                  <a:pt x="357708" y="325277"/>
                </a:cubicBezTo>
                <a:cubicBezTo>
                  <a:pt x="380391" y="347960"/>
                  <a:pt x="380391" y="384737"/>
                  <a:pt x="357708" y="407420"/>
                </a:cubicBezTo>
                <a:cubicBezTo>
                  <a:pt x="335025" y="430103"/>
                  <a:pt x="298248" y="430103"/>
                  <a:pt x="275566" y="407420"/>
                </a:cubicBezTo>
                <a:cubicBezTo>
                  <a:pt x="252883" y="384737"/>
                  <a:pt x="252883" y="347960"/>
                  <a:pt x="275565" y="325277"/>
                </a:cubicBezTo>
                <a:cubicBezTo>
                  <a:pt x="286907" y="313936"/>
                  <a:pt x="301772" y="308265"/>
                  <a:pt x="316637" y="308265"/>
                </a:cubicBezTo>
                <a:close/>
                <a:moveTo>
                  <a:pt x="315239" y="171282"/>
                </a:moveTo>
                <a:cubicBezTo>
                  <a:pt x="383692" y="171282"/>
                  <a:pt x="452145" y="197396"/>
                  <a:pt x="504373" y="249624"/>
                </a:cubicBezTo>
                <a:lnTo>
                  <a:pt x="509741" y="255563"/>
                </a:lnTo>
                <a:lnTo>
                  <a:pt x="448158" y="317146"/>
                </a:lnTo>
                <a:cubicBezTo>
                  <a:pt x="447179" y="315850"/>
                  <a:pt x="446049" y="314690"/>
                  <a:pt x="444901" y="313542"/>
                </a:cubicBezTo>
                <a:cubicBezTo>
                  <a:pt x="373290" y="241932"/>
                  <a:pt x="257187" y="241932"/>
                  <a:pt x="185577" y="313542"/>
                </a:cubicBezTo>
                <a:lnTo>
                  <a:pt x="183731" y="315585"/>
                </a:lnTo>
                <a:lnTo>
                  <a:pt x="122148" y="254002"/>
                </a:lnTo>
                <a:cubicBezTo>
                  <a:pt x="123335" y="252423"/>
                  <a:pt x="124711" y="251018"/>
                  <a:pt x="126104" y="249624"/>
                </a:cubicBezTo>
                <a:cubicBezTo>
                  <a:pt x="178333" y="197396"/>
                  <a:pt x="246786" y="171282"/>
                  <a:pt x="315239" y="171282"/>
                </a:cubicBezTo>
                <a:close/>
                <a:moveTo>
                  <a:pt x="315239" y="0"/>
                </a:moveTo>
                <a:cubicBezTo>
                  <a:pt x="428665" y="0"/>
                  <a:pt x="542090" y="43270"/>
                  <a:pt x="628631" y="129811"/>
                </a:cubicBezTo>
                <a:lnTo>
                  <a:pt x="631889" y="133416"/>
                </a:lnTo>
                <a:lnTo>
                  <a:pt x="569522" y="195783"/>
                </a:lnTo>
                <a:cubicBezTo>
                  <a:pt x="568547" y="194477"/>
                  <a:pt x="567410" y="193325"/>
                  <a:pt x="566264" y="192179"/>
                </a:cubicBezTo>
                <a:cubicBezTo>
                  <a:pt x="427627" y="53541"/>
                  <a:pt x="202851" y="53541"/>
                  <a:pt x="64214" y="192178"/>
                </a:cubicBezTo>
                <a:lnTo>
                  <a:pt x="62367" y="194221"/>
                </a:lnTo>
                <a:lnTo>
                  <a:pt x="0" y="131854"/>
                </a:lnTo>
                <a:cubicBezTo>
                  <a:pt x="551" y="131111"/>
                  <a:pt x="1198" y="130460"/>
                  <a:pt x="1847" y="129811"/>
                </a:cubicBezTo>
                <a:cubicBezTo>
                  <a:pt x="88388" y="43270"/>
                  <a:pt x="201813" y="0"/>
                  <a:pt x="31523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Uplink"/>
          <p:cNvSpPr/>
          <p:nvPr/>
        </p:nvSpPr>
        <p:spPr>
          <a:xfrm rot="5400000">
            <a:off x="9088140" y="5702271"/>
            <a:ext cx="662287"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UPLINK</a:t>
            </a:r>
          </a:p>
        </p:txBody>
      </p:sp>
      <p:sp>
        <p:nvSpPr>
          <p:cNvPr id="133" name="Backhaul"/>
          <p:cNvSpPr/>
          <p:nvPr/>
        </p:nvSpPr>
        <p:spPr>
          <a:xfrm rot="5400000">
            <a:off x="10663176" y="5139295"/>
            <a:ext cx="574138"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BACKHAUL</a:t>
            </a:r>
          </a:p>
        </p:txBody>
      </p:sp>
      <p:sp>
        <p:nvSpPr>
          <p:cNvPr id="125" name="Function REST Get"/>
          <p:cNvSpPr/>
          <p:nvPr/>
        </p:nvSpPr>
        <p:spPr>
          <a:xfrm rot="5400000">
            <a:off x="10537385" y="3699704"/>
            <a:ext cx="240030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5" name="Function Send IoT Hub"/>
          <p:cNvSpPr/>
          <p:nvPr/>
        </p:nvSpPr>
        <p:spPr>
          <a:xfrm rot="5400000">
            <a:off x="9374195" y="3406852"/>
            <a:ext cx="1668584" cy="22059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SEND</a:t>
            </a:r>
          </a:p>
        </p:txBody>
      </p:sp>
      <p:sp>
        <p:nvSpPr>
          <p:cNvPr id="139" name="Storage Read Write"/>
          <p:cNvSpPr/>
          <p:nvPr/>
        </p:nvSpPr>
        <p:spPr>
          <a:xfrm rot="5400000">
            <a:off x="10026724" y="1834495"/>
            <a:ext cx="891576" cy="220599"/>
          </a:xfrm>
          <a:prstGeom prst="leftRightArrow">
            <a:avLst/>
          </a:prstGeom>
          <a:gradFill>
            <a:gsLst>
              <a:gs pos="0">
                <a:srgbClr val="8CC53D"/>
              </a:gs>
              <a:gs pos="100000">
                <a:srgbClr val="FCD116"/>
              </a:gs>
            </a:gsLst>
            <a:lin ang="0" scaled="0"/>
          </a:gradFill>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READ/WRITE</a:t>
            </a:r>
          </a:p>
        </p:txBody>
      </p:sp>
      <p:sp>
        <p:nvSpPr>
          <p:cNvPr id="124" name="Stream Analytics IoT Input"/>
          <p:cNvSpPr/>
          <p:nvPr/>
        </p:nvSpPr>
        <p:spPr>
          <a:xfrm rot="5400000">
            <a:off x="7464407" y="4014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INPUT</a:t>
            </a:r>
          </a:p>
        </p:txBody>
      </p:sp>
      <p:sp>
        <p:nvSpPr>
          <p:cNvPr id="6" name="Stream Analytics Event Hub Output"/>
          <p:cNvSpPr/>
          <p:nvPr/>
        </p:nvSpPr>
        <p:spPr>
          <a:xfrm rot="5400000">
            <a:off x="9022584" y="3555017"/>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23" name="Stream Analytics SQL Output"/>
          <p:cNvSpPr/>
          <p:nvPr/>
        </p:nvSpPr>
        <p:spPr>
          <a:xfrm rot="5400000">
            <a:off x="6574096" y="3555018"/>
            <a:ext cx="516518"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OUTPUT</a:t>
            </a:r>
          </a:p>
        </p:txBody>
      </p:sp>
      <p:sp>
        <p:nvSpPr>
          <p:cNvPr id="136" name="Web SQL Query"/>
          <p:cNvSpPr/>
          <p:nvPr/>
        </p:nvSpPr>
        <p:spPr>
          <a:xfrm rot="5400000">
            <a:off x="6675519" y="2894772"/>
            <a:ext cx="923956"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40" name="Web Get"/>
          <p:cNvSpPr/>
          <p:nvPr/>
        </p:nvSpPr>
        <p:spPr>
          <a:xfrm>
            <a:off x="3601278" y="2483251"/>
            <a:ext cx="1876839"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GET</a:t>
            </a:r>
          </a:p>
        </p:txBody>
      </p:sp>
      <p:sp>
        <p:nvSpPr>
          <p:cNvPr id="137" name="Power BI SQL Query"/>
          <p:cNvSpPr/>
          <p:nvPr/>
        </p:nvSpPr>
        <p:spPr>
          <a:xfrm rot="5400000">
            <a:off x="6546653" y="2416061"/>
            <a:ext cx="1881380"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QUERY</a:t>
            </a:r>
          </a:p>
        </p:txBody>
      </p:sp>
      <p:sp>
        <p:nvSpPr>
          <p:cNvPr id="138" name="Power BI Embedded Render"/>
          <p:cNvSpPr/>
          <p:nvPr/>
        </p:nvSpPr>
        <p:spPr>
          <a:xfrm>
            <a:off x="2265028" y="1406380"/>
            <a:ext cx="3835426" cy="22059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RENDER</a:t>
            </a:r>
          </a:p>
        </p:txBody>
      </p:sp>
      <p:sp>
        <p:nvSpPr>
          <p:cNvPr id="134" name="Function Receive Event Hub"/>
          <p:cNvSpPr/>
          <p:nvPr/>
        </p:nvSpPr>
        <p:spPr>
          <a:xfrm rot="5400000">
            <a:off x="9214776" y="2953660"/>
            <a:ext cx="671809" cy="22059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800" dirty="0">
                <a:solidFill>
                  <a:schemeClr val="tx1"/>
                </a:solidFill>
              </a:rPr>
              <a:t>RECEIVE</a:t>
            </a:r>
          </a:p>
        </p:txBody>
      </p:sp>
      <p:sp>
        <p:nvSpPr>
          <p:cNvPr id="126" name="Function REST Post"/>
          <p:cNvSpPr/>
          <p:nvPr/>
        </p:nvSpPr>
        <p:spPr>
          <a:xfrm rot="5400000">
            <a:off x="8632048" y="3699706"/>
            <a:ext cx="2400300"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POST</a:t>
            </a:r>
          </a:p>
        </p:txBody>
      </p:sp>
      <p:sp>
        <p:nvSpPr>
          <p:cNvPr id="132" name="Downlink"/>
          <p:cNvSpPr/>
          <p:nvPr/>
        </p:nvSpPr>
        <p:spPr>
          <a:xfrm rot="5400000">
            <a:off x="9729055" y="5702272"/>
            <a:ext cx="662286" cy="22059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algn="ctr"/>
            <a:r>
              <a:rPr lang="en-US" sz="800" dirty="0">
                <a:solidFill>
                  <a:schemeClr val="tx1"/>
                </a:solidFill>
              </a:rPr>
              <a:t>DOWNLINK</a:t>
            </a:r>
          </a:p>
        </p:txBody>
      </p:sp>
      <p:sp>
        <p:nvSpPr>
          <p:cNvPr id="47" name="Page Title"/>
          <p:cNvSpPr txBox="1"/>
          <p:nvPr/>
        </p:nvSpPr>
        <p:spPr>
          <a:xfrm>
            <a:off x="231352" y="4179138"/>
            <a:ext cx="4298703" cy="1938992"/>
          </a:xfrm>
          <a:prstGeom prst="rect">
            <a:avLst/>
          </a:prstGeom>
          <a:noFill/>
        </p:spPr>
        <p:txBody>
          <a:bodyPr wrap="square" rtlCol="0">
            <a:spAutoFit/>
          </a:bodyPr>
          <a:lstStyle/>
          <a:p>
            <a:r>
              <a:rPr lang="en-US" sz="4000" dirty="0">
                <a:latin typeface="+mj-lt"/>
              </a:rPr>
              <a:t>RPMA to Azure</a:t>
            </a:r>
          </a:p>
          <a:p>
            <a:r>
              <a:rPr lang="en-US" sz="4000" dirty="0">
                <a:latin typeface="+mj-lt"/>
              </a:rPr>
              <a:t>Architecture Diagram</a:t>
            </a:r>
          </a:p>
        </p:txBody>
      </p:sp>
    </p:spTree>
    <p:extLst>
      <p:ext uri="{BB962C8B-B14F-4D97-AF65-F5344CB8AC3E}">
        <p14:creationId xmlns:p14="http://schemas.microsoft.com/office/powerpoint/2010/main" val="75130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09539" y="2094942"/>
            <a:ext cx="3817284" cy="2761200"/>
            <a:chOff x="384372" y="4267633"/>
            <a:chExt cx="3055113" cy="2209890"/>
          </a:xfrm>
        </p:grpSpPr>
        <p:sp>
          <p:nvSpPr>
            <p:cNvPr id="4" name="Freeform: Shape 3"/>
            <p:cNvSpPr/>
            <p:nvPr/>
          </p:nvSpPr>
          <p:spPr>
            <a:xfrm>
              <a:off x="384372" y="4267633"/>
              <a:ext cx="3055113" cy="220989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TextBox 4"/>
            <p:cNvSpPr txBox="1"/>
            <p:nvPr/>
          </p:nvSpPr>
          <p:spPr>
            <a:xfrm>
              <a:off x="898344" y="4490037"/>
              <a:ext cx="2038526" cy="960667"/>
            </a:xfrm>
            <a:prstGeom prst="rect">
              <a:avLst/>
            </a:prstGeom>
            <a:noFill/>
          </p:spPr>
          <p:txBody>
            <a:bodyPr wrap="square" rtlCol="0">
              <a:spAutoFit/>
            </a:bodyPr>
            <a:lstStyle/>
            <a:p>
              <a:r>
                <a:rPr lang="en-US" dirty="0"/>
                <a:t>Installed Items</a:t>
              </a:r>
            </a:p>
            <a:p>
              <a:pPr marL="457200" indent="-457200">
                <a:buFont typeface="Arial" panose="020B0604020202020204" pitchFamily="34" charset="0"/>
                <a:buChar char="•"/>
              </a:pPr>
              <a:r>
                <a:rPr lang="en-US" dirty="0" err="1"/>
                <a:t>nodejs</a:t>
              </a:r>
              <a:r>
                <a:rPr lang="en-US" dirty="0"/>
                <a:t> 6.9.4+</a:t>
              </a:r>
            </a:p>
            <a:p>
              <a:pPr marL="457200" indent="-457200">
                <a:buFont typeface="Arial" panose="020B0604020202020204" pitchFamily="34" charset="0"/>
                <a:buChar char="•"/>
              </a:pPr>
              <a:r>
                <a:rPr lang="en-US" dirty="0"/>
                <a:t>Azure-CLI</a:t>
              </a:r>
            </a:p>
            <a:p>
              <a:pPr marL="457200" indent="-457200">
                <a:buFont typeface="Arial" panose="020B0604020202020204" pitchFamily="34" charset="0"/>
                <a:buChar char="•"/>
              </a:pPr>
              <a:r>
                <a:rPr lang="en-US" dirty="0"/>
                <a:t>Web Browser</a:t>
              </a:r>
            </a:p>
          </p:txBody>
        </p:sp>
      </p:grpSp>
      <p:grpSp>
        <p:nvGrpSpPr>
          <p:cNvPr id="7" name="Divisors and Labels"/>
          <p:cNvGrpSpPr/>
          <p:nvPr/>
        </p:nvGrpSpPr>
        <p:grpSpPr>
          <a:xfrm>
            <a:off x="4762500" y="146925"/>
            <a:ext cx="7343250" cy="6565050"/>
            <a:chOff x="4762500" y="146925"/>
            <a:chExt cx="7343250" cy="6565050"/>
          </a:xfrm>
        </p:grpSpPr>
        <p:cxnSp>
          <p:nvCxnSpPr>
            <p:cNvPr id="8" name="Client / Backend Divisor"/>
            <p:cNvCxnSpPr/>
            <p:nvPr/>
          </p:nvCxnSpPr>
          <p:spPr>
            <a:xfrm>
              <a:off x="4762500" y="146925"/>
              <a:ext cx="0" cy="6527284"/>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9" name="Azure / Ingenu Divisor"/>
            <p:cNvCxnSpPr/>
            <p:nvPr/>
          </p:nvCxnSpPr>
          <p:spPr>
            <a:xfrm flipH="1">
              <a:off x="4790550" y="3989104"/>
              <a:ext cx="7315200"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1" name="AZURE"/>
            <p:cNvSpPr txBox="1"/>
            <p:nvPr/>
          </p:nvSpPr>
          <p:spPr>
            <a:xfrm rot="5400000">
              <a:off x="3140138" y="1788906"/>
              <a:ext cx="3653287" cy="369332"/>
            </a:xfrm>
            <a:prstGeom prst="rect">
              <a:avLst/>
            </a:prstGeom>
            <a:noFill/>
          </p:spPr>
          <p:txBody>
            <a:bodyPr wrap="square" rtlCol="0">
              <a:spAutoFit/>
            </a:bodyPr>
            <a:lstStyle/>
            <a:p>
              <a:pPr algn="ctr"/>
              <a:r>
                <a:rPr lang="en-US" dirty="0"/>
                <a:t>YOUR AZURE SUBSCRIPTION</a:t>
              </a:r>
            </a:p>
          </p:txBody>
        </p:sp>
        <p:sp>
          <p:nvSpPr>
            <p:cNvPr id="134" name="AZURE"/>
            <p:cNvSpPr txBox="1"/>
            <p:nvPr/>
          </p:nvSpPr>
          <p:spPr>
            <a:xfrm rot="5400000">
              <a:off x="3603118" y="5165875"/>
              <a:ext cx="2722868" cy="369332"/>
            </a:xfrm>
            <a:prstGeom prst="rect">
              <a:avLst/>
            </a:prstGeom>
            <a:noFill/>
          </p:spPr>
          <p:txBody>
            <a:bodyPr wrap="square" rtlCol="0">
              <a:spAutoFit/>
            </a:bodyPr>
            <a:lstStyle/>
            <a:p>
              <a:pPr algn="ctr"/>
              <a:r>
                <a:rPr lang="en-US" dirty="0"/>
                <a:t>SOURCE STORAGE</a:t>
              </a:r>
            </a:p>
          </p:txBody>
        </p:sp>
      </p:grpSp>
      <p:grpSp>
        <p:nvGrpSpPr>
          <p:cNvPr id="26" name="Resource Group"/>
          <p:cNvGrpSpPr/>
          <p:nvPr/>
        </p:nvGrpSpPr>
        <p:grpSpPr>
          <a:xfrm>
            <a:off x="5298230" y="146925"/>
            <a:ext cx="6761527" cy="3653288"/>
            <a:chOff x="5298230" y="146925"/>
            <a:chExt cx="6761527" cy="3653288"/>
          </a:xfrm>
        </p:grpSpPr>
        <p:sp>
          <p:nvSpPr>
            <p:cNvPr id="27" name="Resource Group Boundary"/>
            <p:cNvSpPr/>
            <p:nvPr/>
          </p:nvSpPr>
          <p:spPr>
            <a:xfrm>
              <a:off x="5298230" y="146925"/>
              <a:ext cx="6761527" cy="3653288"/>
            </a:xfrm>
            <a:prstGeom prst="roundRect">
              <a:avLst>
                <a:gd name="adj" fmla="val 1370"/>
              </a:avLst>
            </a:prstGeom>
            <a:solidFill>
              <a:schemeClr val="accent1">
                <a:lumMod val="20000"/>
                <a:lumOff val="80000"/>
              </a:schemeClr>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Resource Group"/>
            <p:cNvGrpSpPr/>
            <p:nvPr/>
          </p:nvGrpSpPr>
          <p:grpSpPr>
            <a:xfrm>
              <a:off x="5391020" y="228906"/>
              <a:ext cx="1223375" cy="369332"/>
              <a:chOff x="5329096" y="193690"/>
              <a:chExt cx="1223375" cy="369332"/>
            </a:xfrm>
          </p:grpSpPr>
          <p:grpSp>
            <p:nvGrpSpPr>
              <p:cNvPr id="29" name="Resource Group Icon"/>
              <p:cNvGrpSpPr>
                <a:grpSpLocks noChangeAspect="1"/>
              </p:cNvGrpSpPr>
              <p:nvPr/>
            </p:nvGrpSpPr>
            <p:grpSpPr>
              <a:xfrm>
                <a:off x="5329096" y="254739"/>
                <a:ext cx="290236" cy="234900"/>
                <a:chOff x="4736118" y="674973"/>
                <a:chExt cx="379735" cy="307335"/>
              </a:xfrm>
            </p:grpSpPr>
            <p:sp>
              <p:nvSpPr>
                <p:cNvPr id="31" name="Freeform: Shape 30"/>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2" name="Freeform: Shape 31"/>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3" name="Diamond 32"/>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4" name="Freeform: Shape 33"/>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0" name="TextBox 29"/>
              <p:cNvSpPr txBox="1"/>
              <p:nvPr/>
            </p:nvSpPr>
            <p:spPr>
              <a:xfrm>
                <a:off x="5571112" y="193690"/>
                <a:ext cx="981359" cy="369332"/>
              </a:xfrm>
              <a:prstGeom prst="rect">
                <a:avLst/>
              </a:prstGeom>
              <a:noFill/>
            </p:spPr>
            <p:txBody>
              <a:bodyPr wrap="none" rtlCol="0">
                <a:spAutoFit/>
              </a:bodyPr>
              <a:lstStyle/>
              <a:p>
                <a:pPr algn="ctr" defTabSz="932597"/>
                <a:r>
                  <a:rPr lang="en-US" sz="800" kern="0" dirty="0">
                    <a:solidFill>
                      <a:sysClr val="windowText" lastClr="000000"/>
                    </a:solidFill>
                  </a:rPr>
                  <a:t>Resource Group</a:t>
                </a:r>
                <a:br>
                  <a:rPr lang="en-US" sz="800" kern="0" dirty="0">
                    <a:solidFill>
                      <a:sysClr val="windowText" lastClr="000000"/>
                    </a:solidFill>
                  </a:rPr>
                </a:br>
                <a:r>
                  <a:rPr lang="en-US" sz="1000" b="1" i="1" kern="0" dirty="0">
                    <a:solidFill>
                      <a:sysClr val="windowText" lastClr="000000"/>
                    </a:solidFill>
                  </a:rPr>
                  <a:t>&lt;name&gt;</a:t>
                </a:r>
                <a:r>
                  <a:rPr lang="en-US" sz="1000" b="1" kern="0" dirty="0">
                    <a:solidFill>
                      <a:sysClr val="windowText" lastClr="000000"/>
                    </a:solidFill>
                  </a:rPr>
                  <a:t>group</a:t>
                </a:r>
              </a:p>
            </p:txBody>
          </p:sp>
        </p:grpSp>
      </p:grpSp>
      <p:grpSp>
        <p:nvGrpSpPr>
          <p:cNvPr id="153" name="Group 152"/>
          <p:cNvGrpSpPr/>
          <p:nvPr/>
        </p:nvGrpSpPr>
        <p:grpSpPr>
          <a:xfrm>
            <a:off x="7625593" y="2502374"/>
            <a:ext cx="4295163" cy="1176534"/>
            <a:chOff x="7625593" y="5384877"/>
            <a:chExt cx="4295163" cy="1176534"/>
          </a:xfrm>
        </p:grpSpPr>
        <p:grpSp>
          <p:nvGrpSpPr>
            <p:cNvPr id="154" name="Storage Account"/>
            <p:cNvGrpSpPr/>
            <p:nvPr/>
          </p:nvGrpSpPr>
          <p:grpSpPr>
            <a:xfrm>
              <a:off x="7625593" y="5384877"/>
              <a:ext cx="4295163" cy="1176534"/>
              <a:chOff x="3764428" y="5689782"/>
              <a:chExt cx="4007312" cy="1097685"/>
            </a:xfrm>
          </p:grpSpPr>
          <p:sp>
            <p:nvSpPr>
              <p:cNvPr id="160" name="Rectangle: Rounded Corners 159"/>
              <p:cNvSpPr/>
              <p:nvPr/>
            </p:nvSpPr>
            <p:spPr>
              <a:xfrm>
                <a:off x="3764428" y="5689782"/>
                <a:ext cx="4007312" cy="10976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1" name="Rectangle 160"/>
              <p:cNvSpPr/>
              <p:nvPr/>
            </p:nvSpPr>
            <p:spPr>
              <a:xfrm>
                <a:off x="4292057" y="575824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dlirwsourcestorage</a:t>
                </a:r>
                <a:endParaRPr lang="en-US" sz="1050" b="1" dirty="0">
                  <a:solidFill>
                    <a:srgbClr val="000000"/>
                  </a:solidFill>
                </a:endParaRPr>
              </a:p>
            </p:txBody>
          </p:sp>
          <p:sp>
            <p:nvSpPr>
              <p:cNvPr id="162" name="Storage Account Icon"/>
              <p:cNvSpPr>
                <a:spLocks noChangeAspect="1" noEditPoints="1"/>
              </p:cNvSpPr>
              <p:nvPr/>
            </p:nvSpPr>
            <p:spPr bwMode="auto">
              <a:xfrm>
                <a:off x="4043699" y="581869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155" name="Group 154"/>
            <p:cNvGrpSpPr/>
            <p:nvPr/>
          </p:nvGrpSpPr>
          <p:grpSpPr>
            <a:xfrm>
              <a:off x="9384885" y="5593887"/>
              <a:ext cx="2401647" cy="523220"/>
              <a:chOff x="7002573" y="3782720"/>
              <a:chExt cx="2832161" cy="523220"/>
            </a:xfrm>
          </p:grpSpPr>
          <p:sp>
            <p:nvSpPr>
              <p:cNvPr id="158" name="Database Icon"/>
              <p:cNvSpPr/>
              <p:nvPr/>
            </p:nvSpPr>
            <p:spPr>
              <a:xfrm>
                <a:off x="7002573" y="3820682"/>
                <a:ext cx="338942" cy="448056"/>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solidFill>
                </a:endParaRPr>
              </a:p>
            </p:txBody>
          </p:sp>
          <p:sp>
            <p:nvSpPr>
              <p:cNvPr id="159" name="TextBox 158"/>
              <p:cNvSpPr txBox="1"/>
              <p:nvPr/>
            </p:nvSpPr>
            <p:spPr>
              <a:xfrm>
                <a:off x="7400466" y="3782720"/>
                <a:ext cx="2434268" cy="523220"/>
              </a:xfrm>
              <a:prstGeom prst="rect">
                <a:avLst/>
              </a:prstGeom>
              <a:noFill/>
            </p:spPr>
            <p:txBody>
              <a:bodyPr wrap="square" rtlCol="0">
                <a:spAutoFit/>
              </a:bodyPr>
              <a:lstStyle/>
              <a:p>
                <a:r>
                  <a:rPr lang="en-US" sz="2800" dirty="0" err="1"/>
                  <a:t>dlirwvm.vhd</a:t>
                </a:r>
                <a:endParaRPr lang="en-US" sz="2800" dirty="0"/>
              </a:p>
            </p:txBody>
          </p:sp>
        </p:grpSp>
        <p:sp>
          <p:nvSpPr>
            <p:cNvPr id="156" name="Key Icon"/>
            <p:cNvSpPr>
              <a:spLocks noChangeAspect="1"/>
            </p:cNvSpPr>
            <p:nvPr/>
          </p:nvSpPr>
          <p:spPr>
            <a:xfrm>
              <a:off x="7868473" y="6237135"/>
              <a:ext cx="232539" cy="241820"/>
            </a:xfrm>
            <a:custGeom>
              <a:avLst/>
              <a:gdLst/>
              <a:ahLst/>
              <a:cxnLst/>
              <a:rect l="l" t="t" r="r" b="b"/>
              <a:pathLst>
                <a:path w="986032" h="1025386">
                  <a:moveTo>
                    <a:pt x="215527" y="675497"/>
                  </a:moveTo>
                  <a:cubicBezTo>
                    <a:pt x="181140" y="675497"/>
                    <a:pt x="146754" y="688615"/>
                    <a:pt x="120518" y="714851"/>
                  </a:cubicBezTo>
                  <a:cubicBezTo>
                    <a:pt x="68045" y="767323"/>
                    <a:pt x="68045" y="852397"/>
                    <a:pt x="120518" y="904869"/>
                  </a:cubicBezTo>
                  <a:cubicBezTo>
                    <a:pt x="172990" y="957341"/>
                    <a:pt x="258063" y="957341"/>
                    <a:pt x="310536" y="904869"/>
                  </a:cubicBezTo>
                  <a:cubicBezTo>
                    <a:pt x="363008" y="852397"/>
                    <a:pt x="363008" y="767323"/>
                    <a:pt x="310536" y="714851"/>
                  </a:cubicBezTo>
                  <a:cubicBezTo>
                    <a:pt x="284299" y="688615"/>
                    <a:pt x="249913" y="675497"/>
                    <a:pt x="215527" y="675497"/>
                  </a:cubicBezTo>
                  <a:close/>
                  <a:moveTo>
                    <a:pt x="891023" y="0"/>
                  </a:moveTo>
                  <a:cubicBezTo>
                    <a:pt x="925410" y="0"/>
                    <a:pt x="959796" y="13118"/>
                    <a:pt x="986032" y="39354"/>
                  </a:cubicBezTo>
                  <a:cubicBezTo>
                    <a:pt x="1038505" y="91826"/>
                    <a:pt x="1038505" y="176900"/>
                    <a:pt x="986032" y="229372"/>
                  </a:cubicBezTo>
                  <a:lnTo>
                    <a:pt x="954803" y="260602"/>
                  </a:lnTo>
                  <a:lnTo>
                    <a:pt x="808446" y="221696"/>
                  </a:lnTo>
                  <a:lnTo>
                    <a:pt x="847351" y="368053"/>
                  </a:lnTo>
                  <a:lnTo>
                    <a:pt x="689706" y="525699"/>
                  </a:lnTo>
                  <a:lnTo>
                    <a:pt x="543349" y="486794"/>
                  </a:lnTo>
                  <a:lnTo>
                    <a:pt x="582254" y="633151"/>
                  </a:lnTo>
                  <a:lnTo>
                    <a:pt x="503091" y="712314"/>
                  </a:lnTo>
                  <a:cubicBezTo>
                    <a:pt x="540230" y="818300"/>
                    <a:pt x="515835" y="940603"/>
                    <a:pt x="431053" y="1025386"/>
                  </a:cubicBezTo>
                  <a:cubicBezTo>
                    <a:pt x="312021" y="1144418"/>
                    <a:pt x="119032" y="1144418"/>
                    <a:pt x="0" y="1025386"/>
                  </a:cubicBezTo>
                  <a:cubicBezTo>
                    <a:pt x="-119031" y="906355"/>
                    <a:pt x="-119031" y="713366"/>
                    <a:pt x="0" y="594334"/>
                  </a:cubicBezTo>
                  <a:cubicBezTo>
                    <a:pt x="84783" y="509551"/>
                    <a:pt x="207087" y="485157"/>
                    <a:pt x="313073" y="522296"/>
                  </a:cubicBezTo>
                  <a:lnTo>
                    <a:pt x="796015" y="39354"/>
                  </a:lnTo>
                  <a:cubicBezTo>
                    <a:pt x="822251" y="13118"/>
                    <a:pt x="856637" y="0"/>
                    <a:pt x="89102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p:cNvSpPr txBox="1"/>
            <p:nvPr/>
          </p:nvSpPr>
          <p:spPr>
            <a:xfrm>
              <a:off x="8191121" y="6254595"/>
              <a:ext cx="3595411" cy="276999"/>
            </a:xfrm>
            <a:prstGeom prst="rect">
              <a:avLst/>
            </a:prstGeom>
            <a:noFill/>
          </p:spPr>
          <p:txBody>
            <a:bodyPr wrap="square" rtlCol="0">
              <a:spAutoFit/>
            </a:bodyPr>
            <a:lstStyle/>
            <a:p>
              <a:r>
                <a:rPr lang="en-US" sz="1200" b="1" dirty="0"/>
                <a:t>Key</a:t>
              </a:r>
              <a:r>
                <a:rPr lang="en-US" sz="1200" dirty="0"/>
                <a:t>: </a:t>
              </a:r>
              <a:r>
                <a:rPr lang="en-US" sz="1200" dirty="0"/>
                <a:t>M89iVHYlhF6o+AN3NADKiVlf3uOUI8eUcQ2Eq…</a:t>
              </a:r>
              <a:endParaRPr lang="en-US" sz="1200" dirty="0"/>
            </a:p>
          </p:txBody>
        </p:sp>
      </p:grpSp>
      <p:sp>
        <p:nvSpPr>
          <p:cNvPr id="144" name="Freeform: Shape 143"/>
          <p:cNvSpPr/>
          <p:nvPr/>
        </p:nvSpPr>
        <p:spPr>
          <a:xfrm>
            <a:off x="9631085" y="3231143"/>
            <a:ext cx="907664" cy="2310135"/>
          </a:xfrm>
          <a:custGeom>
            <a:avLst/>
            <a:gdLst>
              <a:gd name="connsiteX0" fmla="*/ 553674 w 612397"/>
              <a:gd name="connsiteY0" fmla="*/ 2088859 h 2088859"/>
              <a:gd name="connsiteX1" fmla="*/ 0 w 612397"/>
              <a:gd name="connsiteY1" fmla="*/ 1098958 h 2088859"/>
              <a:gd name="connsiteX2" fmla="*/ 612397 w 612397"/>
              <a:gd name="connsiteY2" fmla="*/ 0 h 2088859"/>
              <a:gd name="connsiteX3" fmla="*/ 612397 w 612397"/>
              <a:gd name="connsiteY3" fmla="*/ 0 h 2088859"/>
              <a:gd name="connsiteX4" fmla="*/ 612397 w 612397"/>
              <a:gd name="connsiteY4" fmla="*/ 0 h 2088859"/>
              <a:gd name="connsiteX5" fmla="*/ 612397 w 612397"/>
              <a:gd name="connsiteY5" fmla="*/ 0 h 2088859"/>
              <a:gd name="connsiteX0" fmla="*/ 553674 w 612397"/>
              <a:gd name="connsiteY0" fmla="*/ 2088859 h 2088859"/>
              <a:gd name="connsiteX1" fmla="*/ 0 w 612397"/>
              <a:gd name="connsiteY1" fmla="*/ 1098958 h 2088859"/>
              <a:gd name="connsiteX2" fmla="*/ 612397 w 612397"/>
              <a:gd name="connsiteY2" fmla="*/ 0 h 2088859"/>
              <a:gd name="connsiteX3" fmla="*/ 612397 w 612397"/>
              <a:gd name="connsiteY3" fmla="*/ 0 h 2088859"/>
              <a:gd name="connsiteX4" fmla="*/ 612397 w 612397"/>
              <a:gd name="connsiteY4" fmla="*/ 0 h 2088859"/>
              <a:gd name="connsiteX0" fmla="*/ 553674 w 612397"/>
              <a:gd name="connsiteY0" fmla="*/ 2088859 h 2088859"/>
              <a:gd name="connsiteX1" fmla="*/ 0 w 612397"/>
              <a:gd name="connsiteY1" fmla="*/ 1098958 h 2088859"/>
              <a:gd name="connsiteX2" fmla="*/ 612397 w 612397"/>
              <a:gd name="connsiteY2" fmla="*/ 0 h 2088859"/>
              <a:gd name="connsiteX3" fmla="*/ 612397 w 612397"/>
              <a:gd name="connsiteY3" fmla="*/ 0 h 2088859"/>
              <a:gd name="connsiteX0" fmla="*/ 553674 w 612397"/>
              <a:gd name="connsiteY0" fmla="*/ 2088859 h 2088859"/>
              <a:gd name="connsiteX1" fmla="*/ 0 w 612397"/>
              <a:gd name="connsiteY1" fmla="*/ 1098958 h 2088859"/>
              <a:gd name="connsiteX2" fmla="*/ 612397 w 612397"/>
              <a:gd name="connsiteY2" fmla="*/ 0 h 2088859"/>
              <a:gd name="connsiteX0" fmla="*/ 0 w 58723"/>
              <a:gd name="connsiteY0" fmla="*/ 2088859 h 2088859"/>
              <a:gd name="connsiteX1" fmla="*/ 58723 w 58723"/>
              <a:gd name="connsiteY1" fmla="*/ 0 h 2088859"/>
              <a:gd name="connsiteX0" fmla="*/ 331259 w 389982"/>
              <a:gd name="connsiteY0" fmla="*/ 2088859 h 2088859"/>
              <a:gd name="connsiteX1" fmla="*/ 389982 w 389982"/>
              <a:gd name="connsiteY1" fmla="*/ 0 h 2088859"/>
              <a:gd name="connsiteX0" fmla="*/ 489014 w 547737"/>
              <a:gd name="connsiteY0" fmla="*/ 2088859 h 2088859"/>
              <a:gd name="connsiteX1" fmla="*/ 547737 w 547737"/>
              <a:gd name="connsiteY1" fmla="*/ 0 h 2088859"/>
              <a:gd name="connsiteX0" fmla="*/ 502787 w 561510"/>
              <a:gd name="connsiteY0" fmla="*/ 2088859 h 2088859"/>
              <a:gd name="connsiteX1" fmla="*/ 561510 w 561510"/>
              <a:gd name="connsiteY1" fmla="*/ 0 h 2088859"/>
              <a:gd name="connsiteX0" fmla="*/ 555223 w 555223"/>
              <a:gd name="connsiteY0" fmla="*/ 2147582 h 2147582"/>
              <a:gd name="connsiteX1" fmla="*/ 496500 w 555223"/>
              <a:gd name="connsiteY1" fmla="*/ 0 h 2147582"/>
              <a:gd name="connsiteX0" fmla="*/ 570581 w 570581"/>
              <a:gd name="connsiteY0" fmla="*/ 2147582 h 2147582"/>
              <a:gd name="connsiteX1" fmla="*/ 511858 w 570581"/>
              <a:gd name="connsiteY1" fmla="*/ 0 h 2147582"/>
              <a:gd name="connsiteX0" fmla="*/ 567392 w 567392"/>
              <a:gd name="connsiteY0" fmla="*/ 2147582 h 2147582"/>
              <a:gd name="connsiteX1" fmla="*/ 508669 w 567392"/>
              <a:gd name="connsiteY1" fmla="*/ 0 h 2147582"/>
              <a:gd name="connsiteX0" fmla="*/ 524325 w 557881"/>
              <a:gd name="connsiteY0" fmla="*/ 2097248 h 2097248"/>
              <a:gd name="connsiteX1" fmla="*/ 557881 w 557881"/>
              <a:gd name="connsiteY1" fmla="*/ 0 h 2097248"/>
              <a:gd name="connsiteX0" fmla="*/ 556783 w 590339"/>
              <a:gd name="connsiteY0" fmla="*/ 2097248 h 2097248"/>
              <a:gd name="connsiteX1" fmla="*/ 590339 w 590339"/>
              <a:gd name="connsiteY1" fmla="*/ 0 h 2097248"/>
              <a:gd name="connsiteX0" fmla="*/ 1132532 w 1166088"/>
              <a:gd name="connsiteY0" fmla="*/ 2097248 h 2097248"/>
              <a:gd name="connsiteX1" fmla="*/ 1166088 w 1166088"/>
              <a:gd name="connsiteY1" fmla="*/ 0 h 2097248"/>
              <a:gd name="connsiteX0" fmla="*/ 1376915 w 1410471"/>
              <a:gd name="connsiteY0" fmla="*/ 2097248 h 2097248"/>
              <a:gd name="connsiteX1" fmla="*/ 1410471 w 1410471"/>
              <a:gd name="connsiteY1" fmla="*/ 0 h 2097248"/>
              <a:gd name="connsiteX0" fmla="*/ 1357163 w 1390719"/>
              <a:gd name="connsiteY0" fmla="*/ 2097248 h 2097248"/>
              <a:gd name="connsiteX1" fmla="*/ 1390719 w 1390719"/>
              <a:gd name="connsiteY1" fmla="*/ 0 h 2097248"/>
              <a:gd name="connsiteX0" fmla="*/ 1350625 w 1384181"/>
              <a:gd name="connsiteY0" fmla="*/ 2097248 h 2097248"/>
              <a:gd name="connsiteX1" fmla="*/ 1384181 w 1384181"/>
              <a:gd name="connsiteY1" fmla="*/ 0 h 2097248"/>
              <a:gd name="connsiteX0" fmla="*/ 1376915 w 1410471"/>
              <a:gd name="connsiteY0" fmla="*/ 2097248 h 2097248"/>
              <a:gd name="connsiteX1" fmla="*/ 1410471 w 1410471"/>
              <a:gd name="connsiteY1" fmla="*/ 0 h 2097248"/>
              <a:gd name="connsiteX0" fmla="*/ 716128 w 966184"/>
              <a:gd name="connsiteY0" fmla="*/ 2097248 h 2097248"/>
              <a:gd name="connsiteX1" fmla="*/ 749684 w 966184"/>
              <a:gd name="connsiteY1" fmla="*/ 0 h 2097248"/>
              <a:gd name="connsiteX0" fmla="*/ 1038414 w 1265523"/>
              <a:gd name="connsiteY0" fmla="*/ 2154398 h 2154398"/>
              <a:gd name="connsiteX1" fmla="*/ 690970 w 1265523"/>
              <a:gd name="connsiteY1" fmla="*/ 0 h 2154398"/>
              <a:gd name="connsiteX0" fmla="*/ 795750 w 1039627"/>
              <a:gd name="connsiteY0" fmla="*/ 2087723 h 2087723"/>
              <a:gd name="connsiteX1" fmla="*/ 734056 w 1039627"/>
              <a:gd name="connsiteY1" fmla="*/ 0 h 2087723"/>
              <a:gd name="connsiteX0" fmla="*/ 61694 w 866922"/>
              <a:gd name="connsiteY0" fmla="*/ 2087723 h 2087723"/>
              <a:gd name="connsiteX1" fmla="*/ 0 w 866922"/>
              <a:gd name="connsiteY1" fmla="*/ 0 h 2087723"/>
              <a:gd name="connsiteX0" fmla="*/ 147419 w 913542"/>
              <a:gd name="connsiteY0" fmla="*/ 2087723 h 2087723"/>
              <a:gd name="connsiteX1" fmla="*/ 0 w 913542"/>
              <a:gd name="connsiteY1" fmla="*/ 0 h 2087723"/>
              <a:gd name="connsiteX0" fmla="*/ 109319 w 892522"/>
              <a:gd name="connsiteY0" fmla="*/ 2106773 h 2106773"/>
              <a:gd name="connsiteX1" fmla="*/ 0 w 892522"/>
              <a:gd name="connsiteY1" fmla="*/ 0 h 2106773"/>
              <a:gd name="connsiteX0" fmla="*/ 109319 w 907664"/>
              <a:gd name="connsiteY0" fmla="*/ 2106773 h 2106773"/>
              <a:gd name="connsiteX1" fmla="*/ 0 w 907664"/>
              <a:gd name="connsiteY1" fmla="*/ 0 h 2106773"/>
              <a:gd name="connsiteX0" fmla="*/ 109319 w 907664"/>
              <a:gd name="connsiteY0" fmla="*/ 2068673 h 2068673"/>
              <a:gd name="connsiteX1" fmla="*/ 0 w 907664"/>
              <a:gd name="connsiteY1" fmla="*/ 0 h 2068673"/>
            </a:gdLst>
            <a:ahLst/>
            <a:cxnLst>
              <a:cxn ang="0">
                <a:pos x="connsiteX0" y="connsiteY0"/>
              </a:cxn>
              <a:cxn ang="0">
                <a:pos x="connsiteX1" y="connsiteY1"/>
              </a:cxn>
            </a:cxnLst>
            <a:rect l="l" t="t" r="r" b="b"/>
            <a:pathLst>
              <a:path w="907664" h="2068673">
                <a:moveTo>
                  <a:pt x="109319" y="2068673"/>
                </a:moveTo>
                <a:cubicBezTo>
                  <a:pt x="1286836" y="1573286"/>
                  <a:pt x="1086638" y="378641"/>
                  <a:pt x="0" y="0"/>
                </a:cubicBezTo>
              </a:path>
            </a:pathLst>
          </a:custGeom>
          <a:noFill/>
          <a:ln w="76200" cap="rnd">
            <a:solidFill>
              <a:schemeClr val="accent6"/>
            </a:solidFill>
            <a:prstDash val="sysDot"/>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p:cNvSpPr txBox="1"/>
          <p:nvPr/>
        </p:nvSpPr>
        <p:spPr>
          <a:xfrm>
            <a:off x="6174547" y="4140148"/>
            <a:ext cx="4149062" cy="923330"/>
          </a:xfrm>
          <a:prstGeom prst="rect">
            <a:avLst/>
          </a:prstGeom>
          <a:noFill/>
        </p:spPr>
        <p:txBody>
          <a:bodyPr wrap="square" rtlCol="0">
            <a:spAutoFit/>
          </a:bodyPr>
          <a:lstStyle/>
          <a:p>
            <a:r>
              <a:rPr lang="en-US" dirty="0"/>
              <a:t>Copy the</a:t>
            </a:r>
            <a:r>
              <a:rPr lang="en-US" b="1" dirty="0"/>
              <a:t> </a:t>
            </a:r>
            <a:r>
              <a:rPr lang="en-US" b="1" dirty="0" err="1"/>
              <a:t>dlirmvm.vhd</a:t>
            </a:r>
            <a:r>
              <a:rPr lang="en-US" dirty="0"/>
              <a:t>  </a:t>
            </a:r>
          </a:p>
          <a:p>
            <a:r>
              <a:rPr lang="en-US" dirty="0"/>
              <a:t>from our storage account to yours using:</a:t>
            </a:r>
            <a:br>
              <a:rPr lang="en-US" dirty="0"/>
            </a:br>
            <a:r>
              <a:rPr lang="en-US" dirty="0">
                <a:latin typeface="Consolas" panose="020B0609020204030204" pitchFamily="49" charset="0"/>
              </a:rPr>
              <a:t>azure storage blob copy start …</a:t>
            </a:r>
          </a:p>
        </p:txBody>
      </p:sp>
      <p:grpSp>
        <p:nvGrpSpPr>
          <p:cNvPr id="152" name="Group 151"/>
          <p:cNvGrpSpPr/>
          <p:nvPr/>
        </p:nvGrpSpPr>
        <p:grpSpPr>
          <a:xfrm>
            <a:off x="7625593" y="5384877"/>
            <a:ext cx="4295163" cy="1176534"/>
            <a:chOff x="7625593" y="5384877"/>
            <a:chExt cx="4295163" cy="1176534"/>
          </a:xfrm>
        </p:grpSpPr>
        <p:grpSp>
          <p:nvGrpSpPr>
            <p:cNvPr id="137" name="Storage Account"/>
            <p:cNvGrpSpPr/>
            <p:nvPr/>
          </p:nvGrpSpPr>
          <p:grpSpPr>
            <a:xfrm>
              <a:off x="7625593" y="5384877"/>
              <a:ext cx="4295163" cy="1176534"/>
              <a:chOff x="3764428" y="5689782"/>
              <a:chExt cx="4007312" cy="1097685"/>
            </a:xfrm>
          </p:grpSpPr>
          <p:sp>
            <p:nvSpPr>
              <p:cNvPr id="141" name="Rectangle: Rounded Corners 140"/>
              <p:cNvSpPr/>
              <p:nvPr/>
            </p:nvSpPr>
            <p:spPr>
              <a:xfrm>
                <a:off x="3764428" y="5689782"/>
                <a:ext cx="4007312" cy="10976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2" name="Rectangle 141"/>
              <p:cNvSpPr/>
              <p:nvPr/>
            </p:nvSpPr>
            <p:spPr>
              <a:xfrm>
                <a:off x="4292057" y="575824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Storage Account</a:t>
                </a:r>
                <a:br>
                  <a:rPr lang="en-US" sz="900" dirty="0">
                    <a:solidFill>
                      <a:srgbClr val="000000"/>
                    </a:solidFill>
                  </a:rPr>
                </a:br>
                <a:r>
                  <a:rPr lang="en-US" sz="1050" b="1" dirty="0" err="1">
                    <a:solidFill>
                      <a:srgbClr val="000000"/>
                    </a:solidFill>
                  </a:rPr>
                  <a:t>dlirwsourcestorage</a:t>
                </a:r>
                <a:endParaRPr lang="en-US" sz="1050" b="1" dirty="0">
                  <a:solidFill>
                    <a:srgbClr val="000000"/>
                  </a:solidFill>
                </a:endParaRPr>
              </a:p>
            </p:txBody>
          </p:sp>
          <p:sp>
            <p:nvSpPr>
              <p:cNvPr id="143" name="Storage Account Icon"/>
              <p:cNvSpPr>
                <a:spLocks noChangeAspect="1" noEditPoints="1"/>
              </p:cNvSpPr>
              <p:nvPr/>
            </p:nvSpPr>
            <p:spPr bwMode="auto">
              <a:xfrm>
                <a:off x="4043699" y="5818693"/>
                <a:ext cx="201168" cy="171907"/>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134112" tIns="67056" rIns="134112" bIns="67056" numCol="1" anchor="t" anchorCtr="0" compatLnSpc="1">
                <a:prstTxWarp prst="textNoShape">
                  <a:avLst/>
                </a:prstTxWarp>
              </a:bodyPr>
              <a:lstStyle/>
              <a:p>
                <a:pPr defTabSz="1341074"/>
                <a:endParaRPr lang="en-US" sz="1600" kern="0">
                  <a:solidFill>
                    <a:sysClr val="windowText" lastClr="000000"/>
                  </a:solidFill>
                </a:endParaRPr>
              </a:p>
            </p:txBody>
          </p:sp>
        </p:grpSp>
        <p:grpSp>
          <p:nvGrpSpPr>
            <p:cNvPr id="138" name="Group 137"/>
            <p:cNvGrpSpPr/>
            <p:nvPr/>
          </p:nvGrpSpPr>
          <p:grpSpPr>
            <a:xfrm>
              <a:off x="9384885" y="5593887"/>
              <a:ext cx="2401647" cy="523220"/>
              <a:chOff x="7002573" y="3782720"/>
              <a:chExt cx="2832161" cy="523220"/>
            </a:xfrm>
          </p:grpSpPr>
          <p:sp>
            <p:nvSpPr>
              <p:cNvPr id="139" name="Database Icon"/>
              <p:cNvSpPr/>
              <p:nvPr/>
            </p:nvSpPr>
            <p:spPr>
              <a:xfrm>
                <a:off x="7002573" y="3820682"/>
                <a:ext cx="338942" cy="448056"/>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solidFill>
                </a:endParaRPr>
              </a:p>
            </p:txBody>
          </p:sp>
          <p:sp>
            <p:nvSpPr>
              <p:cNvPr id="140" name="TextBox 139"/>
              <p:cNvSpPr txBox="1"/>
              <p:nvPr/>
            </p:nvSpPr>
            <p:spPr>
              <a:xfrm>
                <a:off x="7400466" y="3782720"/>
                <a:ext cx="2434268" cy="523220"/>
              </a:xfrm>
              <a:prstGeom prst="rect">
                <a:avLst/>
              </a:prstGeom>
              <a:noFill/>
            </p:spPr>
            <p:txBody>
              <a:bodyPr wrap="square" rtlCol="0">
                <a:spAutoFit/>
              </a:bodyPr>
              <a:lstStyle/>
              <a:p>
                <a:r>
                  <a:rPr lang="en-US" sz="2800" dirty="0" err="1"/>
                  <a:t>dlirwvm.vhd</a:t>
                </a:r>
                <a:endParaRPr lang="en-US" sz="2800" dirty="0"/>
              </a:p>
            </p:txBody>
          </p:sp>
        </p:grpSp>
        <p:sp>
          <p:nvSpPr>
            <p:cNvPr id="146" name="Key Icon"/>
            <p:cNvSpPr>
              <a:spLocks noChangeAspect="1"/>
            </p:cNvSpPr>
            <p:nvPr/>
          </p:nvSpPr>
          <p:spPr>
            <a:xfrm>
              <a:off x="7868473" y="6237135"/>
              <a:ext cx="232539" cy="241820"/>
            </a:xfrm>
            <a:custGeom>
              <a:avLst/>
              <a:gdLst/>
              <a:ahLst/>
              <a:cxnLst/>
              <a:rect l="l" t="t" r="r" b="b"/>
              <a:pathLst>
                <a:path w="986032" h="1025386">
                  <a:moveTo>
                    <a:pt x="215527" y="675497"/>
                  </a:moveTo>
                  <a:cubicBezTo>
                    <a:pt x="181140" y="675497"/>
                    <a:pt x="146754" y="688615"/>
                    <a:pt x="120518" y="714851"/>
                  </a:cubicBezTo>
                  <a:cubicBezTo>
                    <a:pt x="68045" y="767323"/>
                    <a:pt x="68045" y="852397"/>
                    <a:pt x="120518" y="904869"/>
                  </a:cubicBezTo>
                  <a:cubicBezTo>
                    <a:pt x="172990" y="957341"/>
                    <a:pt x="258063" y="957341"/>
                    <a:pt x="310536" y="904869"/>
                  </a:cubicBezTo>
                  <a:cubicBezTo>
                    <a:pt x="363008" y="852397"/>
                    <a:pt x="363008" y="767323"/>
                    <a:pt x="310536" y="714851"/>
                  </a:cubicBezTo>
                  <a:cubicBezTo>
                    <a:pt x="284299" y="688615"/>
                    <a:pt x="249913" y="675497"/>
                    <a:pt x="215527" y="675497"/>
                  </a:cubicBezTo>
                  <a:close/>
                  <a:moveTo>
                    <a:pt x="891023" y="0"/>
                  </a:moveTo>
                  <a:cubicBezTo>
                    <a:pt x="925410" y="0"/>
                    <a:pt x="959796" y="13118"/>
                    <a:pt x="986032" y="39354"/>
                  </a:cubicBezTo>
                  <a:cubicBezTo>
                    <a:pt x="1038505" y="91826"/>
                    <a:pt x="1038505" y="176900"/>
                    <a:pt x="986032" y="229372"/>
                  </a:cubicBezTo>
                  <a:lnTo>
                    <a:pt x="954803" y="260602"/>
                  </a:lnTo>
                  <a:lnTo>
                    <a:pt x="808446" y="221696"/>
                  </a:lnTo>
                  <a:lnTo>
                    <a:pt x="847351" y="368053"/>
                  </a:lnTo>
                  <a:lnTo>
                    <a:pt x="689706" y="525699"/>
                  </a:lnTo>
                  <a:lnTo>
                    <a:pt x="543349" y="486794"/>
                  </a:lnTo>
                  <a:lnTo>
                    <a:pt x="582254" y="633151"/>
                  </a:lnTo>
                  <a:lnTo>
                    <a:pt x="503091" y="712314"/>
                  </a:lnTo>
                  <a:cubicBezTo>
                    <a:pt x="540230" y="818300"/>
                    <a:pt x="515835" y="940603"/>
                    <a:pt x="431053" y="1025386"/>
                  </a:cubicBezTo>
                  <a:cubicBezTo>
                    <a:pt x="312021" y="1144418"/>
                    <a:pt x="119032" y="1144418"/>
                    <a:pt x="0" y="1025386"/>
                  </a:cubicBezTo>
                  <a:cubicBezTo>
                    <a:pt x="-119031" y="906355"/>
                    <a:pt x="-119031" y="713366"/>
                    <a:pt x="0" y="594334"/>
                  </a:cubicBezTo>
                  <a:cubicBezTo>
                    <a:pt x="84783" y="509551"/>
                    <a:pt x="207087" y="485157"/>
                    <a:pt x="313073" y="522296"/>
                  </a:cubicBezTo>
                  <a:lnTo>
                    <a:pt x="796015" y="39354"/>
                  </a:lnTo>
                  <a:cubicBezTo>
                    <a:pt x="822251" y="13118"/>
                    <a:pt x="856637" y="0"/>
                    <a:pt x="89102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8191121" y="6254595"/>
              <a:ext cx="3595411" cy="276999"/>
            </a:xfrm>
            <a:prstGeom prst="rect">
              <a:avLst/>
            </a:prstGeom>
            <a:noFill/>
          </p:spPr>
          <p:txBody>
            <a:bodyPr wrap="square" rtlCol="0">
              <a:spAutoFit/>
            </a:bodyPr>
            <a:lstStyle/>
            <a:p>
              <a:r>
                <a:rPr lang="en-US" sz="1200" b="1" dirty="0"/>
                <a:t>Shared Access Signature</a:t>
              </a:r>
              <a:r>
                <a:rPr lang="en-US" sz="1200" dirty="0"/>
                <a:t>: </a:t>
              </a:r>
              <a:r>
                <a:rPr lang="en-US" sz="1200" dirty="0" err="1"/>
                <a:t>sv</a:t>
              </a:r>
              <a:r>
                <a:rPr lang="en-US" sz="1200" dirty="0"/>
                <a:t>=2015-12-11&amp;ss=</a:t>
              </a:r>
              <a:r>
                <a:rPr lang="en-US" sz="1200" dirty="0" err="1"/>
                <a:t>bt</a:t>
              </a:r>
              <a:r>
                <a:rPr lang="en-US" sz="1200" dirty="0"/>
                <a:t>&amp;…</a:t>
              </a:r>
              <a:endParaRPr lang="en-US" sz="1200" dirty="0"/>
            </a:p>
          </p:txBody>
        </p:sp>
      </p:grpSp>
      <p:grpSp>
        <p:nvGrpSpPr>
          <p:cNvPr id="176" name="Group 175"/>
          <p:cNvGrpSpPr/>
          <p:nvPr/>
        </p:nvGrpSpPr>
        <p:grpSpPr>
          <a:xfrm>
            <a:off x="7625593" y="1196296"/>
            <a:ext cx="4295163" cy="1176534"/>
            <a:chOff x="7625593" y="1196296"/>
            <a:chExt cx="4295163" cy="1176534"/>
          </a:xfrm>
        </p:grpSpPr>
        <p:grpSp>
          <p:nvGrpSpPr>
            <p:cNvPr id="164" name="Storage Account"/>
            <p:cNvGrpSpPr/>
            <p:nvPr/>
          </p:nvGrpSpPr>
          <p:grpSpPr>
            <a:xfrm>
              <a:off x="7625593" y="1196296"/>
              <a:ext cx="4295163" cy="1176534"/>
              <a:chOff x="3764428" y="5689782"/>
              <a:chExt cx="4007312" cy="1097685"/>
            </a:xfrm>
          </p:grpSpPr>
          <p:sp>
            <p:nvSpPr>
              <p:cNvPr id="170" name="Rectangle: Rounded Corners 169"/>
              <p:cNvSpPr/>
              <p:nvPr/>
            </p:nvSpPr>
            <p:spPr>
              <a:xfrm>
                <a:off x="3764428" y="5689782"/>
                <a:ext cx="4007312" cy="10976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1" name="Rectangle 170"/>
              <p:cNvSpPr/>
              <p:nvPr/>
            </p:nvSpPr>
            <p:spPr>
              <a:xfrm>
                <a:off x="4292057" y="5758247"/>
                <a:ext cx="1472318" cy="29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Virtual Machine</a:t>
                </a:r>
                <a:br>
                  <a:rPr lang="en-US" sz="900" dirty="0">
                    <a:solidFill>
                      <a:srgbClr val="000000"/>
                    </a:solidFill>
                  </a:rPr>
                </a:br>
                <a:r>
                  <a:rPr lang="en-US" sz="1050" b="1" dirty="0">
                    <a:solidFill>
                      <a:srgbClr val="000000"/>
                    </a:solidFill>
                  </a:rPr>
                  <a:t>&lt;name&gt;</a:t>
                </a:r>
                <a:r>
                  <a:rPr lang="en-US" sz="1050" b="1" dirty="0" err="1">
                    <a:solidFill>
                      <a:srgbClr val="000000"/>
                    </a:solidFill>
                  </a:rPr>
                  <a:t>vm</a:t>
                </a:r>
                <a:endParaRPr lang="en-US" sz="1050" b="1" dirty="0">
                  <a:solidFill>
                    <a:srgbClr val="000000"/>
                  </a:solidFill>
                </a:endParaRPr>
              </a:p>
            </p:txBody>
          </p:sp>
        </p:grpSp>
        <p:sp>
          <p:nvSpPr>
            <p:cNvPr id="166" name="Key Icon"/>
            <p:cNvSpPr>
              <a:spLocks noChangeAspect="1"/>
            </p:cNvSpPr>
            <p:nvPr/>
          </p:nvSpPr>
          <p:spPr>
            <a:xfrm>
              <a:off x="7868473" y="2048554"/>
              <a:ext cx="232539" cy="241820"/>
            </a:xfrm>
            <a:custGeom>
              <a:avLst/>
              <a:gdLst/>
              <a:ahLst/>
              <a:cxnLst/>
              <a:rect l="l" t="t" r="r" b="b"/>
              <a:pathLst>
                <a:path w="986032" h="1025386">
                  <a:moveTo>
                    <a:pt x="215527" y="675497"/>
                  </a:moveTo>
                  <a:cubicBezTo>
                    <a:pt x="181140" y="675497"/>
                    <a:pt x="146754" y="688615"/>
                    <a:pt x="120518" y="714851"/>
                  </a:cubicBezTo>
                  <a:cubicBezTo>
                    <a:pt x="68045" y="767323"/>
                    <a:pt x="68045" y="852397"/>
                    <a:pt x="120518" y="904869"/>
                  </a:cubicBezTo>
                  <a:cubicBezTo>
                    <a:pt x="172990" y="957341"/>
                    <a:pt x="258063" y="957341"/>
                    <a:pt x="310536" y="904869"/>
                  </a:cubicBezTo>
                  <a:cubicBezTo>
                    <a:pt x="363008" y="852397"/>
                    <a:pt x="363008" y="767323"/>
                    <a:pt x="310536" y="714851"/>
                  </a:cubicBezTo>
                  <a:cubicBezTo>
                    <a:pt x="284299" y="688615"/>
                    <a:pt x="249913" y="675497"/>
                    <a:pt x="215527" y="675497"/>
                  </a:cubicBezTo>
                  <a:close/>
                  <a:moveTo>
                    <a:pt x="891023" y="0"/>
                  </a:moveTo>
                  <a:cubicBezTo>
                    <a:pt x="925410" y="0"/>
                    <a:pt x="959796" y="13118"/>
                    <a:pt x="986032" y="39354"/>
                  </a:cubicBezTo>
                  <a:cubicBezTo>
                    <a:pt x="1038505" y="91826"/>
                    <a:pt x="1038505" y="176900"/>
                    <a:pt x="986032" y="229372"/>
                  </a:cubicBezTo>
                  <a:lnTo>
                    <a:pt x="954803" y="260602"/>
                  </a:lnTo>
                  <a:lnTo>
                    <a:pt x="808446" y="221696"/>
                  </a:lnTo>
                  <a:lnTo>
                    <a:pt x="847351" y="368053"/>
                  </a:lnTo>
                  <a:lnTo>
                    <a:pt x="689706" y="525699"/>
                  </a:lnTo>
                  <a:lnTo>
                    <a:pt x="543349" y="486794"/>
                  </a:lnTo>
                  <a:lnTo>
                    <a:pt x="582254" y="633151"/>
                  </a:lnTo>
                  <a:lnTo>
                    <a:pt x="503091" y="712314"/>
                  </a:lnTo>
                  <a:cubicBezTo>
                    <a:pt x="540230" y="818300"/>
                    <a:pt x="515835" y="940603"/>
                    <a:pt x="431053" y="1025386"/>
                  </a:cubicBezTo>
                  <a:cubicBezTo>
                    <a:pt x="312021" y="1144418"/>
                    <a:pt x="119032" y="1144418"/>
                    <a:pt x="0" y="1025386"/>
                  </a:cubicBezTo>
                  <a:cubicBezTo>
                    <a:pt x="-119031" y="906355"/>
                    <a:pt x="-119031" y="713366"/>
                    <a:pt x="0" y="594334"/>
                  </a:cubicBezTo>
                  <a:cubicBezTo>
                    <a:pt x="84783" y="509551"/>
                    <a:pt x="207087" y="485157"/>
                    <a:pt x="313073" y="522296"/>
                  </a:cubicBezTo>
                  <a:lnTo>
                    <a:pt x="796015" y="39354"/>
                  </a:lnTo>
                  <a:cubicBezTo>
                    <a:pt x="822251" y="13118"/>
                    <a:pt x="856637" y="0"/>
                    <a:pt x="89102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p:cNvSpPr txBox="1"/>
            <p:nvPr/>
          </p:nvSpPr>
          <p:spPr>
            <a:xfrm>
              <a:off x="8191121" y="2066014"/>
              <a:ext cx="3595411" cy="276999"/>
            </a:xfrm>
            <a:prstGeom prst="rect">
              <a:avLst/>
            </a:prstGeom>
            <a:noFill/>
          </p:spPr>
          <p:txBody>
            <a:bodyPr wrap="square" rtlCol="0">
              <a:spAutoFit/>
            </a:bodyPr>
            <a:lstStyle/>
            <a:p>
              <a:r>
                <a:rPr lang="en-US" sz="1200" b="1" dirty="0" err="1"/>
                <a:t>devadmin</a:t>
              </a:r>
              <a:r>
                <a:rPr lang="en-US" sz="1200" b="1" dirty="0"/>
                <a:t> / dlirwP@ssw1rd</a:t>
              </a:r>
              <a:endParaRPr lang="en-US" sz="1200" dirty="0"/>
            </a:p>
          </p:txBody>
        </p:sp>
        <p:sp>
          <p:nvSpPr>
            <p:cNvPr id="173" name="Virtual Machine Icon"/>
            <p:cNvSpPr>
              <a:spLocks noChangeAspect="1"/>
            </p:cNvSpPr>
            <p:nvPr/>
          </p:nvSpPr>
          <p:spPr>
            <a:xfrm>
              <a:off x="7924924" y="1333653"/>
              <a:ext cx="215617" cy="200323"/>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3200"/>
            </a:p>
          </p:txBody>
        </p:sp>
      </p:grpSp>
      <p:sp>
        <p:nvSpPr>
          <p:cNvPr id="174" name="Arrow: Down 173"/>
          <p:cNvSpPr/>
          <p:nvPr/>
        </p:nvSpPr>
        <p:spPr>
          <a:xfrm>
            <a:off x="9298680" y="2313483"/>
            <a:ext cx="484632" cy="51115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9" name="Rectangle: Rounded Corners 188"/>
          <p:cNvSpPr/>
          <p:nvPr/>
        </p:nvSpPr>
        <p:spPr>
          <a:xfrm>
            <a:off x="6303155" y="1348247"/>
            <a:ext cx="1448569" cy="9421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2050" name="Picture 2" descr="C:\Users\BretS\AppData\Local\Temp\SNAGHTMLc37430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721" y="1483959"/>
            <a:ext cx="212335" cy="235928"/>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p:cNvSpPr/>
          <p:nvPr/>
        </p:nvSpPr>
        <p:spPr>
          <a:xfrm>
            <a:off x="6704423" y="1421630"/>
            <a:ext cx="963397" cy="314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900" dirty="0">
                <a:solidFill>
                  <a:srgbClr val="000000"/>
                </a:solidFill>
              </a:rPr>
              <a:t>Network Interface</a:t>
            </a:r>
            <a:br>
              <a:rPr lang="en-US" sz="900" dirty="0">
                <a:solidFill>
                  <a:srgbClr val="000000"/>
                </a:solidFill>
              </a:rPr>
            </a:br>
            <a:r>
              <a:rPr lang="en-US" sz="1050" b="1" dirty="0">
                <a:solidFill>
                  <a:srgbClr val="000000"/>
                </a:solidFill>
              </a:rPr>
              <a:t>&lt;name&gt;</a:t>
            </a:r>
            <a:r>
              <a:rPr lang="en-US" sz="1050" b="1" dirty="0" err="1">
                <a:solidFill>
                  <a:srgbClr val="000000"/>
                </a:solidFill>
              </a:rPr>
              <a:t>nic</a:t>
            </a:r>
            <a:endParaRPr lang="en-US" sz="1050" b="1" dirty="0">
              <a:solidFill>
                <a:srgbClr val="000000"/>
              </a:solidFill>
            </a:endParaRPr>
          </a:p>
        </p:txBody>
      </p:sp>
      <p:grpSp>
        <p:nvGrpSpPr>
          <p:cNvPr id="191" name="Group 190"/>
          <p:cNvGrpSpPr>
            <a:grpSpLocks noChangeAspect="1"/>
          </p:cNvGrpSpPr>
          <p:nvPr/>
        </p:nvGrpSpPr>
        <p:grpSpPr>
          <a:xfrm>
            <a:off x="6356442" y="902005"/>
            <a:ext cx="218577" cy="126237"/>
            <a:chOff x="471521" y="344715"/>
            <a:chExt cx="7950945" cy="4591982"/>
          </a:xfrm>
        </p:grpSpPr>
        <p:sp>
          <p:nvSpPr>
            <p:cNvPr id="192" name="Freeform: Shape 191"/>
            <p:cNvSpPr/>
            <p:nvPr/>
          </p:nvSpPr>
          <p:spPr>
            <a:xfrm>
              <a:off x="471521" y="344715"/>
              <a:ext cx="2488626" cy="4591981"/>
            </a:xfrm>
            <a:custGeom>
              <a:avLst/>
              <a:gdLst>
                <a:gd name="connsiteX0" fmla="*/ 2295680 w 2488626"/>
                <a:gd name="connsiteY0" fmla="*/ 0 h 4591981"/>
                <a:gd name="connsiteX1" fmla="*/ 2432114 w 2488626"/>
                <a:gd name="connsiteY1" fmla="*/ 56513 h 4591981"/>
                <a:gd name="connsiteX2" fmla="*/ 2432113 w 2488626"/>
                <a:gd name="connsiteY2" fmla="*/ 56514 h 4591981"/>
                <a:gd name="connsiteX3" fmla="*/ 2432113 w 2488626"/>
                <a:gd name="connsiteY3" fmla="*/ 329383 h 4591981"/>
                <a:gd name="connsiteX4" fmla="*/ 465504 w 2488626"/>
                <a:gd name="connsiteY4" fmla="*/ 2295991 h 4591981"/>
                <a:gd name="connsiteX5" fmla="*/ 2432113 w 2488626"/>
                <a:gd name="connsiteY5" fmla="*/ 4262601 h 4591981"/>
                <a:gd name="connsiteX6" fmla="*/ 2432113 w 2488626"/>
                <a:gd name="connsiteY6" fmla="*/ 4535469 h 4591981"/>
                <a:gd name="connsiteX7" fmla="*/ 2432113 w 2488626"/>
                <a:gd name="connsiteY7" fmla="*/ 4535469 h 4591981"/>
                <a:gd name="connsiteX8" fmla="*/ 2159244 w 2488626"/>
                <a:gd name="connsiteY8" fmla="*/ 4535469 h 4591981"/>
                <a:gd name="connsiteX9" fmla="*/ 56514 w 2488626"/>
                <a:gd name="connsiteY9" fmla="*/ 2432737 h 4591981"/>
                <a:gd name="connsiteX10" fmla="*/ 1 w 2488626"/>
                <a:gd name="connsiteY10" fmla="*/ 2296303 h 4591981"/>
                <a:gd name="connsiteX11" fmla="*/ 61 w 2488626"/>
                <a:gd name="connsiteY11" fmla="*/ 2295991 h 4591981"/>
                <a:gd name="connsiteX12" fmla="*/ 0 w 2488626"/>
                <a:gd name="connsiteY12" fmla="*/ 2295680 h 4591981"/>
                <a:gd name="connsiteX13" fmla="*/ 56514 w 2488626"/>
                <a:gd name="connsiteY13" fmla="*/ 2159245 h 4591981"/>
                <a:gd name="connsiteX14" fmla="*/ 2159246 w 2488626"/>
                <a:gd name="connsiteY14" fmla="*/ 56513 h 4591981"/>
                <a:gd name="connsiteX15" fmla="*/ 2295680 w 2488626"/>
                <a:gd name="connsiteY15" fmla="*/ 0 h 459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8626" h="4591981">
                  <a:moveTo>
                    <a:pt x="2295680" y="0"/>
                  </a:moveTo>
                  <a:cubicBezTo>
                    <a:pt x="2345059" y="1"/>
                    <a:pt x="2394439" y="18837"/>
                    <a:pt x="2432114" y="56513"/>
                  </a:cubicBezTo>
                  <a:lnTo>
                    <a:pt x="2432113" y="56514"/>
                  </a:lnTo>
                  <a:cubicBezTo>
                    <a:pt x="2507464" y="131864"/>
                    <a:pt x="2507463" y="254032"/>
                    <a:pt x="2432113" y="329383"/>
                  </a:cubicBezTo>
                  <a:lnTo>
                    <a:pt x="465504" y="2295991"/>
                  </a:lnTo>
                  <a:lnTo>
                    <a:pt x="2432113" y="4262601"/>
                  </a:lnTo>
                  <a:cubicBezTo>
                    <a:pt x="2507464" y="4337952"/>
                    <a:pt x="2507464" y="4460119"/>
                    <a:pt x="2432113" y="4535469"/>
                  </a:cubicBezTo>
                  <a:lnTo>
                    <a:pt x="2432113" y="4535469"/>
                  </a:lnTo>
                  <a:cubicBezTo>
                    <a:pt x="2356762" y="4610819"/>
                    <a:pt x="2234595" y="4610819"/>
                    <a:pt x="2159244" y="4535469"/>
                  </a:cubicBezTo>
                  <a:lnTo>
                    <a:pt x="56514" y="2432737"/>
                  </a:lnTo>
                  <a:cubicBezTo>
                    <a:pt x="18838" y="2395061"/>
                    <a:pt x="0" y="2345682"/>
                    <a:pt x="1" y="2296303"/>
                  </a:cubicBezTo>
                  <a:lnTo>
                    <a:pt x="61" y="2295991"/>
                  </a:lnTo>
                  <a:lnTo>
                    <a:pt x="0" y="2295680"/>
                  </a:lnTo>
                  <a:cubicBezTo>
                    <a:pt x="1" y="2246300"/>
                    <a:pt x="18839" y="2196921"/>
                    <a:pt x="56514" y="2159245"/>
                  </a:cubicBezTo>
                  <a:lnTo>
                    <a:pt x="2159246" y="56513"/>
                  </a:lnTo>
                  <a:cubicBezTo>
                    <a:pt x="2196920" y="18838"/>
                    <a:pt x="2246301" y="1"/>
                    <a:pt x="2295680" y="0"/>
                  </a:cubicBezTo>
                  <a:close/>
                </a:path>
              </a:pathLst>
            </a:custGeom>
            <a:solidFill>
              <a:srgbClr val="38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Shape 192"/>
            <p:cNvSpPr/>
            <p:nvPr/>
          </p:nvSpPr>
          <p:spPr>
            <a:xfrm>
              <a:off x="5933839" y="344716"/>
              <a:ext cx="2488627" cy="4591981"/>
            </a:xfrm>
            <a:custGeom>
              <a:avLst/>
              <a:gdLst>
                <a:gd name="connsiteX0" fmla="*/ 192947 w 2488627"/>
                <a:gd name="connsiteY0" fmla="*/ 0 h 4591981"/>
                <a:gd name="connsiteX1" fmla="*/ 329381 w 2488627"/>
                <a:gd name="connsiteY1" fmla="*/ 56513 h 4591981"/>
                <a:gd name="connsiteX2" fmla="*/ 2432113 w 2488627"/>
                <a:gd name="connsiteY2" fmla="*/ 2159245 h 4591981"/>
                <a:gd name="connsiteX3" fmla="*/ 2488627 w 2488627"/>
                <a:gd name="connsiteY3" fmla="*/ 2295680 h 4591981"/>
                <a:gd name="connsiteX4" fmla="*/ 2488566 w 2488627"/>
                <a:gd name="connsiteY4" fmla="*/ 2295991 h 4591981"/>
                <a:gd name="connsiteX5" fmla="*/ 2488626 w 2488627"/>
                <a:gd name="connsiteY5" fmla="*/ 2296303 h 4591981"/>
                <a:gd name="connsiteX6" fmla="*/ 2432113 w 2488627"/>
                <a:gd name="connsiteY6" fmla="*/ 2432737 h 4591981"/>
                <a:gd name="connsiteX7" fmla="*/ 329383 w 2488627"/>
                <a:gd name="connsiteY7" fmla="*/ 4535469 h 4591981"/>
                <a:gd name="connsiteX8" fmla="*/ 56514 w 2488627"/>
                <a:gd name="connsiteY8" fmla="*/ 4535469 h 4591981"/>
                <a:gd name="connsiteX9" fmla="*/ 56514 w 2488627"/>
                <a:gd name="connsiteY9" fmla="*/ 4262601 h 4591981"/>
                <a:gd name="connsiteX10" fmla="*/ 2023123 w 2488627"/>
                <a:gd name="connsiteY10" fmla="*/ 2295991 h 4591981"/>
                <a:gd name="connsiteX11" fmla="*/ 56514 w 2488627"/>
                <a:gd name="connsiteY11" fmla="*/ 329383 h 4591981"/>
                <a:gd name="connsiteX12" fmla="*/ 56514 w 2488627"/>
                <a:gd name="connsiteY12" fmla="*/ 56514 h 4591981"/>
                <a:gd name="connsiteX13" fmla="*/ 56513 w 2488627"/>
                <a:gd name="connsiteY13" fmla="*/ 56513 h 4591981"/>
                <a:gd name="connsiteX14" fmla="*/ 192947 w 2488627"/>
                <a:gd name="connsiteY14" fmla="*/ 0 h 459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8627" h="4591981">
                  <a:moveTo>
                    <a:pt x="192947" y="0"/>
                  </a:moveTo>
                  <a:cubicBezTo>
                    <a:pt x="242326" y="1"/>
                    <a:pt x="291707" y="18838"/>
                    <a:pt x="329381" y="56513"/>
                  </a:cubicBezTo>
                  <a:lnTo>
                    <a:pt x="2432113" y="2159245"/>
                  </a:lnTo>
                  <a:cubicBezTo>
                    <a:pt x="2469788" y="2196921"/>
                    <a:pt x="2488626" y="2246300"/>
                    <a:pt x="2488627" y="2295680"/>
                  </a:cubicBezTo>
                  <a:lnTo>
                    <a:pt x="2488566" y="2295991"/>
                  </a:lnTo>
                  <a:lnTo>
                    <a:pt x="2488626" y="2296303"/>
                  </a:lnTo>
                  <a:cubicBezTo>
                    <a:pt x="2488627" y="2345682"/>
                    <a:pt x="2469789" y="2395061"/>
                    <a:pt x="2432113" y="2432737"/>
                  </a:cubicBezTo>
                  <a:lnTo>
                    <a:pt x="329383" y="4535469"/>
                  </a:lnTo>
                  <a:cubicBezTo>
                    <a:pt x="254032" y="4610819"/>
                    <a:pt x="131865" y="4610819"/>
                    <a:pt x="56514" y="4535469"/>
                  </a:cubicBezTo>
                  <a:cubicBezTo>
                    <a:pt x="-18837" y="4460119"/>
                    <a:pt x="-18837" y="4337952"/>
                    <a:pt x="56514" y="4262601"/>
                  </a:cubicBezTo>
                  <a:lnTo>
                    <a:pt x="2023123" y="2295991"/>
                  </a:lnTo>
                  <a:lnTo>
                    <a:pt x="56514" y="329383"/>
                  </a:lnTo>
                  <a:cubicBezTo>
                    <a:pt x="-18836" y="254032"/>
                    <a:pt x="-18837" y="131864"/>
                    <a:pt x="56514" y="56514"/>
                  </a:cubicBezTo>
                  <a:lnTo>
                    <a:pt x="56513" y="56513"/>
                  </a:lnTo>
                  <a:cubicBezTo>
                    <a:pt x="94188" y="18837"/>
                    <a:pt x="143568" y="1"/>
                    <a:pt x="192947" y="0"/>
                  </a:cubicBezTo>
                  <a:close/>
                </a:path>
              </a:pathLst>
            </a:custGeom>
            <a:solidFill>
              <a:srgbClr val="38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Shape 193"/>
            <p:cNvSpPr/>
            <p:nvPr/>
          </p:nvSpPr>
          <p:spPr>
            <a:xfrm>
              <a:off x="2273300" y="2043805"/>
              <a:ext cx="4335250" cy="1193800"/>
            </a:xfrm>
            <a:custGeom>
              <a:avLst/>
              <a:gdLst>
                <a:gd name="connsiteX0" fmla="*/ 3738350 w 4335250"/>
                <a:gd name="connsiteY0" fmla="*/ 0 h 1193800"/>
                <a:gd name="connsiteX1" fmla="*/ 4335250 w 4335250"/>
                <a:gd name="connsiteY1" fmla="*/ 596900 h 1193800"/>
                <a:gd name="connsiteX2" fmla="*/ 3738350 w 4335250"/>
                <a:gd name="connsiteY2" fmla="*/ 1193800 h 1193800"/>
                <a:gd name="connsiteX3" fmla="*/ 3141450 w 4335250"/>
                <a:gd name="connsiteY3" fmla="*/ 596900 h 1193800"/>
                <a:gd name="connsiteX4" fmla="*/ 3738350 w 4335250"/>
                <a:gd name="connsiteY4" fmla="*/ 0 h 1193800"/>
                <a:gd name="connsiteX5" fmla="*/ 2167625 w 4335250"/>
                <a:gd name="connsiteY5" fmla="*/ 0 h 1193800"/>
                <a:gd name="connsiteX6" fmla="*/ 2764525 w 4335250"/>
                <a:gd name="connsiteY6" fmla="*/ 596900 h 1193800"/>
                <a:gd name="connsiteX7" fmla="*/ 2167625 w 4335250"/>
                <a:gd name="connsiteY7" fmla="*/ 1193800 h 1193800"/>
                <a:gd name="connsiteX8" fmla="*/ 1570725 w 4335250"/>
                <a:gd name="connsiteY8" fmla="*/ 596900 h 1193800"/>
                <a:gd name="connsiteX9" fmla="*/ 2167625 w 4335250"/>
                <a:gd name="connsiteY9" fmla="*/ 0 h 1193800"/>
                <a:gd name="connsiteX10" fmla="*/ 596900 w 4335250"/>
                <a:gd name="connsiteY10" fmla="*/ 0 h 1193800"/>
                <a:gd name="connsiteX11" fmla="*/ 1193800 w 4335250"/>
                <a:gd name="connsiteY11" fmla="*/ 596900 h 1193800"/>
                <a:gd name="connsiteX12" fmla="*/ 596900 w 4335250"/>
                <a:gd name="connsiteY12" fmla="*/ 1193800 h 1193800"/>
                <a:gd name="connsiteX13" fmla="*/ 0 w 4335250"/>
                <a:gd name="connsiteY13" fmla="*/ 596900 h 1193800"/>
                <a:gd name="connsiteX14" fmla="*/ 596900 w 4335250"/>
                <a:gd name="connsiteY14" fmla="*/ 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5250" h="1193800">
                  <a:moveTo>
                    <a:pt x="3738350" y="0"/>
                  </a:moveTo>
                  <a:cubicBezTo>
                    <a:pt x="4068009" y="0"/>
                    <a:pt x="4335250" y="267241"/>
                    <a:pt x="4335250" y="596900"/>
                  </a:cubicBezTo>
                  <a:cubicBezTo>
                    <a:pt x="4335250" y="926559"/>
                    <a:pt x="4068009" y="1193800"/>
                    <a:pt x="3738350" y="1193800"/>
                  </a:cubicBezTo>
                  <a:cubicBezTo>
                    <a:pt x="3408691" y="1193800"/>
                    <a:pt x="3141450" y="926559"/>
                    <a:pt x="3141450" y="596900"/>
                  </a:cubicBezTo>
                  <a:cubicBezTo>
                    <a:pt x="3141450" y="267241"/>
                    <a:pt x="3408691" y="0"/>
                    <a:pt x="3738350" y="0"/>
                  </a:cubicBezTo>
                  <a:close/>
                  <a:moveTo>
                    <a:pt x="2167625" y="0"/>
                  </a:moveTo>
                  <a:cubicBezTo>
                    <a:pt x="2497284" y="0"/>
                    <a:pt x="2764525" y="267241"/>
                    <a:pt x="2764525" y="596900"/>
                  </a:cubicBezTo>
                  <a:cubicBezTo>
                    <a:pt x="2764525" y="926559"/>
                    <a:pt x="2497284" y="1193800"/>
                    <a:pt x="2167625" y="1193800"/>
                  </a:cubicBezTo>
                  <a:cubicBezTo>
                    <a:pt x="1837966" y="1193800"/>
                    <a:pt x="1570725" y="926559"/>
                    <a:pt x="1570725" y="596900"/>
                  </a:cubicBezTo>
                  <a:cubicBezTo>
                    <a:pt x="1570725" y="267241"/>
                    <a:pt x="1837966" y="0"/>
                    <a:pt x="2167625" y="0"/>
                  </a:cubicBezTo>
                  <a:close/>
                  <a:moveTo>
                    <a:pt x="596900" y="0"/>
                  </a:moveTo>
                  <a:cubicBezTo>
                    <a:pt x="926559" y="0"/>
                    <a:pt x="1193800" y="267241"/>
                    <a:pt x="1193800" y="596900"/>
                  </a:cubicBezTo>
                  <a:cubicBezTo>
                    <a:pt x="1193800" y="926559"/>
                    <a:pt x="926559" y="1193800"/>
                    <a:pt x="596900" y="1193800"/>
                  </a:cubicBezTo>
                  <a:cubicBezTo>
                    <a:pt x="267241" y="1193800"/>
                    <a:pt x="0" y="926559"/>
                    <a:pt x="0" y="596900"/>
                  </a:cubicBezTo>
                  <a:cubicBezTo>
                    <a:pt x="0" y="267241"/>
                    <a:pt x="267241" y="0"/>
                    <a:pt x="596900" y="0"/>
                  </a:cubicBezTo>
                  <a:close/>
                </a:path>
              </a:pathLst>
            </a:custGeom>
            <a:solidFill>
              <a:srgbClr val="80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TextBox 182"/>
          <p:cNvSpPr txBox="1"/>
          <p:nvPr/>
        </p:nvSpPr>
        <p:spPr>
          <a:xfrm>
            <a:off x="6430983" y="1890264"/>
            <a:ext cx="1236837" cy="400110"/>
          </a:xfrm>
          <a:prstGeom prst="rect">
            <a:avLst/>
          </a:prstGeom>
          <a:noFill/>
        </p:spPr>
        <p:txBody>
          <a:bodyPr wrap="square" rtlCol="0">
            <a:spAutoFit/>
          </a:bodyPr>
          <a:lstStyle/>
          <a:p>
            <a:r>
              <a:rPr lang="en-US" sz="1000" dirty="0"/>
              <a:t>Public IP: 23.101.......</a:t>
            </a:r>
            <a:br>
              <a:rPr lang="en-US" sz="1000" dirty="0"/>
            </a:br>
            <a:r>
              <a:rPr lang="en-US" sz="1000" dirty="0"/>
              <a:t>Private IP: 10.1.1….</a:t>
            </a:r>
          </a:p>
        </p:txBody>
      </p:sp>
    </p:spTree>
    <p:extLst>
      <p:ext uri="{BB962C8B-B14F-4D97-AF65-F5344CB8AC3E}">
        <p14:creationId xmlns:p14="http://schemas.microsoft.com/office/powerpoint/2010/main" val="85775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1213270" y="1238250"/>
            <a:ext cx="5454230" cy="183832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abase Icon"/>
          <p:cNvSpPr/>
          <p:nvPr/>
        </p:nvSpPr>
        <p:spPr>
          <a:xfrm>
            <a:off x="1448052" y="1356855"/>
            <a:ext cx="410043" cy="639211"/>
          </a:xfrm>
          <a:custGeom>
            <a:avLst/>
            <a:gdLst/>
            <a:ahLst/>
            <a:cxnLst/>
            <a:rect l="l" t="t" r="r" b="b"/>
            <a:pathLst>
              <a:path w="922288" h="1219200">
                <a:moveTo>
                  <a:pt x="461144" y="59606"/>
                </a:moveTo>
                <a:cubicBezTo>
                  <a:pt x="278004" y="59606"/>
                  <a:pt x="129540" y="108270"/>
                  <a:pt x="129540" y="168300"/>
                </a:cubicBezTo>
                <a:cubicBezTo>
                  <a:pt x="129540" y="228330"/>
                  <a:pt x="278004" y="276994"/>
                  <a:pt x="461144" y="276994"/>
                </a:cubicBezTo>
                <a:cubicBezTo>
                  <a:pt x="644284" y="276994"/>
                  <a:pt x="792748" y="228330"/>
                  <a:pt x="792748" y="168300"/>
                </a:cubicBezTo>
                <a:cubicBezTo>
                  <a:pt x="792748" y="108270"/>
                  <a:pt x="644284" y="59606"/>
                  <a:pt x="461144" y="59606"/>
                </a:cubicBezTo>
                <a:close/>
                <a:moveTo>
                  <a:pt x="461144" y="0"/>
                </a:moveTo>
                <a:cubicBezTo>
                  <a:pt x="715827" y="0"/>
                  <a:pt x="922288" y="67674"/>
                  <a:pt x="922288" y="151155"/>
                </a:cubicBezTo>
                <a:lnTo>
                  <a:pt x="922288" y="1068045"/>
                </a:lnTo>
                <a:lnTo>
                  <a:pt x="922288" y="1076960"/>
                </a:lnTo>
                <a:lnTo>
                  <a:pt x="919546" y="1076960"/>
                </a:lnTo>
                <a:cubicBezTo>
                  <a:pt x="906835" y="1156476"/>
                  <a:pt x="706337" y="1219200"/>
                  <a:pt x="461144" y="1219200"/>
                </a:cubicBezTo>
                <a:cubicBezTo>
                  <a:pt x="215951" y="1219200"/>
                  <a:pt x="15454" y="1156476"/>
                  <a:pt x="2742" y="1076960"/>
                </a:cubicBezTo>
                <a:lnTo>
                  <a:pt x="0" y="1076960"/>
                </a:lnTo>
                <a:lnTo>
                  <a:pt x="0" y="1068045"/>
                </a:lnTo>
                <a:lnTo>
                  <a:pt x="0" y="151155"/>
                </a:lnTo>
                <a:cubicBezTo>
                  <a:pt x="0" y="67674"/>
                  <a:pt x="206461" y="0"/>
                  <a:pt x="46114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2"/>
              </a:solidFill>
            </a:endParaRPr>
          </a:p>
        </p:txBody>
      </p:sp>
      <p:sp>
        <p:nvSpPr>
          <p:cNvPr id="3" name="TextBox 2"/>
          <p:cNvSpPr txBox="1"/>
          <p:nvPr/>
        </p:nvSpPr>
        <p:spPr>
          <a:xfrm>
            <a:off x="1901107" y="1211869"/>
            <a:ext cx="2064237" cy="523220"/>
          </a:xfrm>
          <a:prstGeom prst="rect">
            <a:avLst/>
          </a:prstGeom>
          <a:noFill/>
        </p:spPr>
        <p:txBody>
          <a:bodyPr wrap="square" rtlCol="0">
            <a:spAutoFit/>
          </a:bodyPr>
          <a:lstStyle/>
          <a:p>
            <a:r>
              <a:rPr lang="en-US" sz="2800" dirty="0" err="1"/>
              <a:t>dlirwvm.vhd</a:t>
            </a:r>
            <a:endParaRPr lang="en-US" sz="2800" dirty="0"/>
          </a:p>
        </p:txBody>
      </p:sp>
      <p:pic>
        <p:nvPicPr>
          <p:cNvPr id="5" name="Picture 4"/>
          <p:cNvPicPr>
            <a:picLocks noChangeAspect="1"/>
          </p:cNvPicPr>
          <p:nvPr/>
        </p:nvPicPr>
        <p:blipFill>
          <a:blip r:embed="rId2"/>
          <a:stretch>
            <a:fillRect/>
          </a:stretch>
        </p:blipFill>
        <p:spPr>
          <a:xfrm>
            <a:off x="1476495" y="2328862"/>
            <a:ext cx="571429" cy="571429"/>
          </a:xfrm>
          <a:prstGeom prst="rect">
            <a:avLst/>
          </a:prstGeom>
        </p:spPr>
      </p:pic>
      <p:pic>
        <p:nvPicPr>
          <p:cNvPr id="6" name="Picture 2" descr="NVIDIA DIGIT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1149" y="2328862"/>
            <a:ext cx="686814" cy="5714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blog.jupyter.org/content/images/2015/02/jupyter-sq-tex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0627" y="2328862"/>
            <a:ext cx="565820" cy="56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241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jupyter.org/content/images/2015/02/jupyter-sq-tex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755" y="1392223"/>
            <a:ext cx="4191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VIDIA DIGIT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04" y="2177642"/>
            <a:ext cx="476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51056" y="383307"/>
            <a:ext cx="571429" cy="571429"/>
          </a:xfrm>
          <a:prstGeom prst="rect">
            <a:avLst/>
          </a:prstGeom>
        </p:spPr>
      </p:pic>
    </p:spTree>
    <p:extLst>
      <p:ext uri="{BB962C8B-B14F-4D97-AF65-F5344CB8AC3E}">
        <p14:creationId xmlns:p14="http://schemas.microsoft.com/office/powerpoint/2010/main" val="44084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4033</TotalTime>
  <Words>571</Words>
  <Application>Microsoft Office PowerPoint</Application>
  <PresentationFormat>Widescreen</PresentationFormat>
  <Paragraphs>243</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Consolas</vt:lpstr>
      <vt:lpstr>Cambria Math</vt:lpstr>
      <vt:lpstr>Segoe UI Black</vt:lpstr>
      <vt:lpstr>Arial</vt:lpstr>
      <vt:lpstr>Segoe UI Light</vt:lpstr>
      <vt:lpstr>Segoe UI</vt:lpstr>
      <vt:lpstr>Azure DevOps Theme</vt:lpstr>
      <vt:lpstr>IoT Template</vt:lpstr>
      <vt:lpstr>Agenda</vt:lpstr>
      <vt:lpstr>PowerPoint Presentation</vt:lpstr>
      <vt:lpstr>PowerPoint Presentation</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88</cp:revision>
  <dcterms:created xsi:type="dcterms:W3CDTF">2014-08-25T15:37:49Z</dcterms:created>
  <dcterms:modified xsi:type="dcterms:W3CDTF">2017-01-07T04:33:20Z</dcterms:modified>
</cp:coreProperties>
</file>